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99" r:id="rId2"/>
    <p:sldId id="256" r:id="rId3"/>
    <p:sldId id="257" r:id="rId4"/>
    <p:sldId id="258" r:id="rId5"/>
    <p:sldId id="301" r:id="rId6"/>
    <p:sldId id="261" r:id="rId7"/>
    <p:sldId id="287" r:id="rId8"/>
    <p:sldId id="262" r:id="rId9"/>
    <p:sldId id="288" r:id="rId10"/>
    <p:sldId id="289" r:id="rId11"/>
    <p:sldId id="290" r:id="rId12"/>
    <p:sldId id="291" r:id="rId13"/>
    <p:sldId id="293" r:id="rId14"/>
    <p:sldId id="294" r:id="rId15"/>
    <p:sldId id="295" r:id="rId16"/>
    <p:sldId id="296" r:id="rId17"/>
    <p:sldId id="278" r:id="rId18"/>
    <p:sldId id="271" r:id="rId19"/>
    <p:sldId id="286" r:id="rId20"/>
    <p:sldId id="300" r:id="rId21"/>
  </p:sldIdLst>
  <p:sldSz cx="9144000" cy="5143500" type="screen16x9"/>
  <p:notesSz cx="6858000" cy="9144000"/>
  <p:embeddedFontLst>
    <p:embeddedFont>
      <p:font typeface="Abel" panose="02000506030000020004" pitchFamily="2" charset="0"/>
      <p:regular r:id="rId23"/>
    </p:embeddedFont>
    <p:embeddedFont>
      <p:font typeface="Barlow Semi Condensed" panose="00000506000000000000" pitchFamily="2" charset="0"/>
      <p:regular r:id="rId24"/>
      <p:bold r:id="rId25"/>
      <p:italic r:id="rId26"/>
      <p:boldItalic r:id="rId27"/>
    </p:embeddedFont>
    <p:embeddedFont>
      <p:font typeface="Barlow Semi Condensed Medium" panose="00000606000000000000" pitchFamily="2" charset="0"/>
      <p:regular r:id="rId28"/>
      <p:italic r:id="rId29"/>
    </p:embeddedFont>
    <p:embeddedFont>
      <p:font typeface="Fjalla One" panose="02000506040000020004" pitchFamily="2" charset="0"/>
      <p:regular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949"/>
    <a:srgbClr val="77C6FC"/>
    <a:srgbClr val="EAEAEA"/>
    <a:srgbClr val="928EF2"/>
    <a:srgbClr val="FF3300"/>
    <a:srgbClr val="800080"/>
    <a:srgbClr val="EABF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7E84D3-EAC3-47E0-AC7A-4C3CC02FB893}">
  <a:tblStyle styleId="{F77E84D3-EAC3-47E0-AC7A-4C3CC02FB8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408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290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308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05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3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0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714a43093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714a4309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348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701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714a43093_3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714a43093_3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62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40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94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666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7" r:id="rId13"/>
    <p:sldLayoutId id="2147483669" r:id="rId14"/>
    <p:sldLayoutId id="2147483670" r:id="rId15"/>
    <p:sldLayoutId id="2147483673" r:id="rId16"/>
    <p:sldLayoutId id="2147483674" r:id="rId17"/>
    <p:sldLayoutId id="2147483675" r:id="rId18"/>
    <p:sldLayoutId id="2147483676" r:id="rId19"/>
    <p:sldLayoutId id="2147483677" r:id="rId20"/>
    <p:sldLayoutId id="2147483678"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www.intechopen.com/online-first/88296"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hyperlink" Target="https://www.biz4intellia.com/blog/6-great-advantages-of-transforming-the-energy-sector-with-iot/#:~:text=IoT%20provides%20a%20smart%20grid" TargetMode="External"/><Relationship Id="rId4" Type="http://schemas.openxmlformats.org/officeDocument/2006/relationships/hyperlink" Target="https://www.iottechnews.com/news/2021/apr/21/iot-technology-will-save-eight-times-the-energy-it-consumes-by-2030-new-report-show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ocw.cs.pub.ro/courses/iot2015/courses/0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4360149" y="632092"/>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44"/>
          <p:cNvSpPr txBox="1">
            <a:spLocks noGrp="1"/>
          </p:cNvSpPr>
          <p:nvPr>
            <p:ph type="title"/>
          </p:nvPr>
        </p:nvSpPr>
        <p:spPr>
          <a:xfrm>
            <a:off x="804672" y="3400790"/>
            <a:ext cx="3291900" cy="40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Barlow Semi Condensed Medium"/>
                <a:ea typeface="Barlow Semi Condensed Medium"/>
                <a:cs typeface="Barlow Semi Condensed Medium"/>
                <a:sym typeface="Barlow Semi Condensed Medium"/>
              </a:rPr>
              <a:t>—</a:t>
            </a:r>
            <a:r>
              <a:rPr lang="en" dirty="0"/>
              <a:t> Amory Lovins</a:t>
            </a:r>
            <a:endParaRPr dirty="0">
              <a:latin typeface="Barlow Semi Condensed Medium"/>
              <a:ea typeface="Barlow Semi Condensed Medium"/>
              <a:cs typeface="Barlow Semi Condensed Medium"/>
              <a:sym typeface="Barlow Semi Condensed Medium"/>
            </a:endParaRPr>
          </a:p>
        </p:txBody>
      </p:sp>
      <p:sp>
        <p:nvSpPr>
          <p:cNvPr id="2330" name="Google Shape;2330;p44"/>
          <p:cNvSpPr txBox="1">
            <a:spLocks noGrp="1"/>
          </p:cNvSpPr>
          <p:nvPr>
            <p:ph type="subTitle" idx="1"/>
          </p:nvPr>
        </p:nvSpPr>
        <p:spPr>
          <a:xfrm>
            <a:off x="804672" y="1984247"/>
            <a:ext cx="3291900" cy="1617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Barlow Semi Condensed"/>
                <a:ea typeface="Barlow Semi Condensed"/>
                <a:cs typeface="Barlow Semi Condensed"/>
                <a:sym typeface="Barlow Semi Condensed"/>
              </a:rPr>
              <a:t>“Energy-saving technologies keep improving faster than they’re applied, so efficiency is an ever larger and cheaper source.”</a:t>
            </a:r>
            <a:endParaRPr dirty="0">
              <a:latin typeface="Barlow Semi Condensed"/>
              <a:ea typeface="Barlow Semi Condensed"/>
              <a:cs typeface="Barlow Semi Condensed"/>
              <a:sym typeface="Barlow Semi Condensed"/>
            </a:endParaRPr>
          </a:p>
        </p:txBody>
      </p:sp>
      <p:pic>
        <p:nvPicPr>
          <p:cNvPr id="2331" name="Google Shape;2331;p44"/>
          <p:cNvPicPr preferRelativeResize="0"/>
          <p:nvPr/>
        </p:nvPicPr>
        <p:blipFill rotWithShape="1">
          <a:blip r:embed="rId3">
            <a:alphaModFix/>
          </a:blip>
          <a:srcRect l="34985" r="2674"/>
          <a:stretch/>
        </p:blipFill>
        <p:spPr>
          <a:xfrm>
            <a:off x="4718153" y="995200"/>
            <a:ext cx="3144600" cy="3153000"/>
          </a:xfrm>
          <a:prstGeom prst="ellipse">
            <a:avLst/>
          </a:prstGeom>
          <a:noFill/>
          <a:ln>
            <a:noFill/>
          </a:ln>
        </p:spPr>
      </p:pic>
    </p:spTree>
    <p:extLst>
      <p:ext uri="{BB962C8B-B14F-4D97-AF65-F5344CB8AC3E}">
        <p14:creationId xmlns:p14="http://schemas.microsoft.com/office/powerpoint/2010/main" val="328580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pic>
        <p:nvPicPr>
          <p:cNvPr id="4" name="Picture 3" descr="A close-up of a computer chip&#10;&#10;Description automatically generated">
            <a:extLst>
              <a:ext uri="{FF2B5EF4-FFF2-40B4-BE49-F238E27FC236}">
                <a16:creationId xmlns:a16="http://schemas.microsoft.com/office/drawing/2014/main" id="{16E94949-77FE-6F87-796E-FCDC695DAB4C}"/>
              </a:ext>
            </a:extLst>
          </p:cNvPr>
          <p:cNvPicPr>
            <a:picLocks noChangeAspect="1"/>
          </p:cNvPicPr>
          <p:nvPr/>
        </p:nvPicPr>
        <p:blipFill>
          <a:blip r:embed="rId3"/>
          <a:stretch>
            <a:fillRect/>
          </a:stretch>
        </p:blipFill>
        <p:spPr>
          <a:xfrm>
            <a:off x="3446581" y="2925927"/>
            <a:ext cx="1992111" cy="1851822"/>
          </a:xfrm>
          <a:prstGeom prst="rect">
            <a:avLst/>
          </a:prstGeom>
        </p:spPr>
      </p:pic>
      <p:sp>
        <p:nvSpPr>
          <p:cNvPr id="2738" name="Google Shape;2738;p51"/>
          <p:cNvSpPr txBox="1">
            <a:spLocks noGrp="1"/>
          </p:cNvSpPr>
          <p:nvPr>
            <p:ph type="title"/>
          </p:nvPr>
        </p:nvSpPr>
        <p:spPr>
          <a:xfrm>
            <a:off x="1309239" y="299409"/>
            <a:ext cx="563995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Data Processing and Management</a:t>
            </a:r>
            <a:endParaRPr dirty="0"/>
          </a:p>
        </p:txBody>
      </p:sp>
      <p:sp>
        <p:nvSpPr>
          <p:cNvPr id="2931" name="Google Shape;2931;p51"/>
          <p:cNvSpPr txBox="1">
            <a:spLocks noGrp="1"/>
          </p:cNvSpPr>
          <p:nvPr>
            <p:ph type="subTitle" idx="2"/>
          </p:nvPr>
        </p:nvSpPr>
        <p:spPr>
          <a:xfrm>
            <a:off x="3317957" y="1296238"/>
            <a:ext cx="2629150" cy="35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Why ARM Cortex-M Sereis?</a:t>
            </a:r>
            <a:endParaRPr dirty="0"/>
          </a:p>
        </p:txBody>
      </p:sp>
      <p:sp>
        <p:nvSpPr>
          <p:cNvPr id="2932" name="Google Shape;2932;p51"/>
          <p:cNvSpPr txBox="1">
            <a:spLocks noGrp="1"/>
          </p:cNvSpPr>
          <p:nvPr>
            <p:ph type="subTitle" idx="1"/>
          </p:nvPr>
        </p:nvSpPr>
        <p:spPr>
          <a:xfrm>
            <a:off x="6232681" y="1819656"/>
            <a:ext cx="2040338" cy="356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Working Mechanism</a:t>
            </a:r>
            <a:endParaRPr dirty="0"/>
          </a:p>
        </p:txBody>
      </p:sp>
      <p:sp>
        <p:nvSpPr>
          <p:cNvPr id="2933" name="Google Shape;2933;p51"/>
          <p:cNvSpPr txBox="1">
            <a:spLocks noGrp="1"/>
          </p:cNvSpPr>
          <p:nvPr>
            <p:ph type="subTitle" idx="3"/>
          </p:nvPr>
        </p:nvSpPr>
        <p:spPr>
          <a:xfrm>
            <a:off x="1093238" y="1834366"/>
            <a:ext cx="2055123"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ARM Cortex-M Series</a:t>
            </a:r>
            <a:endParaRPr dirty="0"/>
          </a:p>
        </p:txBody>
      </p:sp>
      <p:sp>
        <p:nvSpPr>
          <p:cNvPr id="2934" name="Google Shape;2934;p51"/>
          <p:cNvSpPr txBox="1">
            <a:spLocks noGrp="1"/>
          </p:cNvSpPr>
          <p:nvPr>
            <p:ph type="subTitle" idx="4"/>
          </p:nvPr>
        </p:nvSpPr>
        <p:spPr>
          <a:xfrm>
            <a:off x="5826043" y="2109925"/>
            <a:ext cx="3095320" cy="16320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Barlow Semi Condensed"/>
                <a:ea typeface="Barlow Semi Condensed"/>
                <a:cs typeface="Barlow Semi Condensed"/>
                <a:sym typeface="Barlow Semi Condensed"/>
              </a:rPr>
              <a:t> It optimizes performance with a fetch-decode-execute cycle, efficient registers, NVIC prioritized interruption handling, and low-power modes, critical for IoT energy conservation.</a:t>
            </a:r>
          </a:p>
        </p:txBody>
      </p:sp>
      <p:sp>
        <p:nvSpPr>
          <p:cNvPr id="2935" name="Google Shape;2935;p51"/>
          <p:cNvSpPr txBox="1">
            <a:spLocks noGrp="1"/>
          </p:cNvSpPr>
          <p:nvPr>
            <p:ph type="subTitle" idx="5"/>
          </p:nvPr>
        </p:nvSpPr>
        <p:spPr>
          <a:xfrm>
            <a:off x="3446581" y="1651560"/>
            <a:ext cx="2500526" cy="12391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rlow Semi Condensed"/>
                <a:ea typeface="Barlow Semi Condensed"/>
                <a:cs typeface="Barlow Semi Condensed"/>
                <a:sym typeface="Barlow Semi Condensed"/>
              </a:rPr>
              <a:t>Due to its customized design, it carefully balances power consumption and effective computation.</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730238" y="2109925"/>
            <a:ext cx="2757824" cy="9804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It comprises </a:t>
            </a:r>
            <a:r>
              <a:rPr lang="en-US" dirty="0">
                <a:latin typeface="Barlow Semi Condensed"/>
                <a:ea typeface="Barlow Semi Condensed"/>
                <a:cs typeface="Barlow Semi Condensed"/>
                <a:sym typeface="Barlow Semi Condensed"/>
              </a:rPr>
              <a:t>microcontroller cores developed by ARM for integrated systems.</a:t>
            </a:r>
            <a:endParaRPr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52285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49"/>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4. Data Analytics</a:t>
            </a:r>
            <a:endParaRPr dirty="0"/>
          </a:p>
        </p:txBody>
      </p:sp>
      <p:sp>
        <p:nvSpPr>
          <p:cNvPr id="2695" name="Google Shape;2695;p49"/>
          <p:cNvSpPr txBox="1"/>
          <p:nvPr/>
        </p:nvSpPr>
        <p:spPr>
          <a:xfrm>
            <a:off x="1005450" y="1404074"/>
            <a:ext cx="2704600" cy="63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Ensures accuracy and reliability in decision-making.</a:t>
            </a:r>
          </a:p>
        </p:txBody>
      </p:sp>
      <p:sp>
        <p:nvSpPr>
          <p:cNvPr id="2696" name="Google Shape;2696;p49"/>
          <p:cNvSpPr txBox="1"/>
          <p:nvPr/>
        </p:nvSpPr>
        <p:spPr>
          <a:xfrm>
            <a:off x="4117433" y="1208600"/>
            <a:ext cx="2545697" cy="83117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Identifying and correcting inefficiencies maximizes resource use.</a:t>
            </a:r>
          </a:p>
        </p:txBody>
      </p:sp>
      <p:sp>
        <p:nvSpPr>
          <p:cNvPr id="2697" name="Google Shape;2697;p49"/>
          <p:cNvSpPr txBox="1"/>
          <p:nvPr/>
        </p:nvSpPr>
        <p:spPr>
          <a:xfrm>
            <a:off x="2478005" y="3609328"/>
            <a:ext cx="2508164" cy="98304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Optimizes energy usage through real-time monitoring and analysis.</a:t>
            </a:r>
          </a:p>
        </p:txBody>
      </p:sp>
      <p:sp>
        <p:nvSpPr>
          <p:cNvPr id="2698" name="Google Shape;2698;p49"/>
          <p:cNvSpPr txBox="1"/>
          <p:nvPr/>
        </p:nvSpPr>
        <p:spPr>
          <a:xfrm>
            <a:off x="5743147" y="3609328"/>
            <a:ext cx="2565966" cy="98304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Enhancing building automation for energy efficiency.</a:t>
            </a:r>
            <a:endParaRPr sz="1600" dirty="0">
              <a:solidFill>
                <a:schemeClr val="dk2"/>
              </a:solidFill>
              <a:latin typeface="Barlow Semi Condensed"/>
              <a:ea typeface="Barlow Semi Condensed"/>
              <a:cs typeface="Barlow Semi Condensed"/>
              <a:sym typeface="Barlow Semi Condensed"/>
            </a:endParaRPr>
          </a:p>
        </p:txBody>
      </p:sp>
      <p:grpSp>
        <p:nvGrpSpPr>
          <p:cNvPr id="2699" name="Google Shape;2699;p49"/>
          <p:cNvGrpSpPr/>
          <p:nvPr/>
        </p:nvGrpSpPr>
        <p:grpSpPr>
          <a:xfrm>
            <a:off x="1620199" y="2106974"/>
            <a:ext cx="5900364" cy="1517351"/>
            <a:chOff x="1621724" y="2106974"/>
            <a:chExt cx="5900364" cy="1517351"/>
          </a:xfrm>
        </p:grpSpPr>
        <p:grpSp>
          <p:nvGrpSpPr>
            <p:cNvPr id="2700" name="Google Shape;2700;p49"/>
            <p:cNvGrpSpPr/>
            <p:nvPr/>
          </p:nvGrpSpPr>
          <p:grpSpPr>
            <a:xfrm>
              <a:off x="2604811" y="2884996"/>
              <a:ext cx="4021725" cy="538"/>
              <a:chOff x="3762462" y="2553002"/>
              <a:chExt cx="1121570" cy="150"/>
            </a:xfrm>
          </p:grpSpPr>
          <p:cxnSp>
            <p:nvCxnSpPr>
              <p:cNvPr id="2701" name="Google Shape;2701;p49"/>
              <p:cNvCxnSpPr/>
              <p:nvPr/>
            </p:nvCxnSpPr>
            <p:spPr>
              <a:xfrm>
                <a:off x="4195395"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2" name="Google Shape;2702;p49"/>
              <p:cNvCxnSpPr/>
              <p:nvPr/>
            </p:nvCxnSpPr>
            <p:spPr>
              <a:xfrm>
                <a:off x="4652432" y="2553002"/>
                <a:ext cx="231600" cy="0"/>
              </a:xfrm>
              <a:prstGeom prst="straightConnector1">
                <a:avLst/>
              </a:prstGeom>
              <a:noFill/>
              <a:ln w="9525" cap="flat" cmpd="sng">
                <a:solidFill>
                  <a:srgbClr val="595959"/>
                </a:solidFill>
                <a:prstDash val="solid"/>
                <a:round/>
                <a:headEnd type="none" w="med" len="med"/>
                <a:tailEnd type="none" w="med" len="med"/>
              </a:ln>
            </p:spPr>
          </p:cxnSp>
          <p:cxnSp>
            <p:nvCxnSpPr>
              <p:cNvPr id="2703" name="Google Shape;2703;p49"/>
              <p:cNvCxnSpPr>
                <a:stCxn id="2704" idx="6"/>
                <a:endCxn id="2705" idx="2"/>
              </p:cNvCxnSpPr>
              <p:nvPr/>
            </p:nvCxnSpPr>
            <p:spPr>
              <a:xfrm>
                <a:off x="3762462" y="2553152"/>
                <a:ext cx="183000" cy="0"/>
              </a:xfrm>
              <a:prstGeom prst="straightConnector1">
                <a:avLst/>
              </a:prstGeom>
              <a:noFill/>
              <a:ln w="9525" cap="flat" cmpd="sng">
                <a:solidFill>
                  <a:srgbClr val="595959"/>
                </a:solidFill>
                <a:prstDash val="solid"/>
                <a:round/>
                <a:headEnd type="none" w="med" len="med"/>
                <a:tailEnd type="none" w="med" len="med"/>
              </a:ln>
            </p:spPr>
          </p:cxnSp>
        </p:grpSp>
        <p:cxnSp>
          <p:nvCxnSpPr>
            <p:cNvPr id="2706" name="Google Shape;2706;p49"/>
            <p:cNvCxnSpPr/>
            <p:nvPr/>
          </p:nvCxnSpPr>
          <p:spPr>
            <a:xfrm>
              <a:off x="3752008" y="3186309"/>
              <a:ext cx="0" cy="358221"/>
            </a:xfrm>
            <a:prstGeom prst="straightConnector1">
              <a:avLst/>
            </a:prstGeom>
            <a:noFill/>
            <a:ln w="9525" cap="flat" cmpd="sng">
              <a:solidFill>
                <a:schemeClr val="dk2"/>
              </a:solidFill>
              <a:prstDash val="solid"/>
              <a:round/>
              <a:headEnd type="none" w="med" len="med"/>
              <a:tailEnd type="none" w="med" len="med"/>
            </a:ln>
          </p:spPr>
        </p:cxnSp>
        <p:grpSp>
          <p:nvGrpSpPr>
            <p:cNvPr id="2707" name="Google Shape;2707;p49"/>
            <p:cNvGrpSpPr/>
            <p:nvPr/>
          </p:nvGrpSpPr>
          <p:grpSpPr>
            <a:xfrm>
              <a:off x="3261117" y="2393765"/>
              <a:ext cx="983055" cy="983055"/>
              <a:chOff x="3347725" y="2480342"/>
              <a:chExt cx="810032" cy="810032"/>
            </a:xfrm>
          </p:grpSpPr>
          <p:sp>
            <p:nvSpPr>
              <p:cNvPr id="2705" name="Google Shape;2705;p49"/>
              <p:cNvSpPr/>
              <p:nvPr/>
            </p:nvSpPr>
            <p:spPr>
              <a:xfrm>
                <a:off x="3347725" y="2480342"/>
                <a:ext cx="810032" cy="810032"/>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9"/>
              <p:cNvSpPr/>
              <p:nvPr/>
            </p:nvSpPr>
            <p:spPr>
              <a:xfrm>
                <a:off x="3451091" y="2583719"/>
                <a:ext cx="603490" cy="60349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9" name="Google Shape;2709;p49"/>
            <p:cNvCxnSpPr>
              <a:stCxn id="2710" idx="0"/>
            </p:cNvCxnSpPr>
            <p:nvPr/>
          </p:nvCxnSpPr>
          <p:spPr>
            <a:xfrm rot="10800000">
              <a:off x="5391613" y="2122099"/>
              <a:ext cx="0" cy="396900"/>
            </a:xfrm>
            <a:prstGeom prst="straightConnector1">
              <a:avLst/>
            </a:prstGeom>
            <a:noFill/>
            <a:ln w="9525" cap="flat" cmpd="sng">
              <a:solidFill>
                <a:schemeClr val="dk2"/>
              </a:solidFill>
              <a:prstDash val="solid"/>
              <a:round/>
              <a:headEnd type="none" w="med" len="med"/>
              <a:tailEnd type="none" w="med" len="med"/>
            </a:ln>
          </p:spPr>
        </p:cxnSp>
        <p:grpSp>
          <p:nvGrpSpPr>
            <p:cNvPr id="2711" name="Google Shape;2711;p49"/>
            <p:cNvGrpSpPr/>
            <p:nvPr/>
          </p:nvGrpSpPr>
          <p:grpSpPr>
            <a:xfrm>
              <a:off x="4899976" y="2393376"/>
              <a:ext cx="983044" cy="983044"/>
              <a:chOff x="4987056" y="2480342"/>
              <a:chExt cx="808956" cy="808956"/>
            </a:xfrm>
          </p:grpSpPr>
          <p:sp>
            <p:nvSpPr>
              <p:cNvPr id="2712" name="Google Shape;2712;p49"/>
              <p:cNvSpPr/>
              <p:nvPr/>
            </p:nvSpPr>
            <p:spPr>
              <a:xfrm>
                <a:off x="4987056" y="2480342"/>
                <a:ext cx="808956" cy="808956"/>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9"/>
              <p:cNvSpPr/>
              <p:nvPr/>
            </p:nvSpPr>
            <p:spPr>
              <a:xfrm>
                <a:off x="5090423" y="2583719"/>
                <a:ext cx="602414" cy="602414"/>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3" name="Google Shape;2713;p49"/>
            <p:cNvCxnSpPr/>
            <p:nvPr/>
          </p:nvCxnSpPr>
          <p:spPr>
            <a:xfrm>
              <a:off x="7031106" y="3186309"/>
              <a:ext cx="0" cy="357146"/>
            </a:xfrm>
            <a:prstGeom prst="straightConnector1">
              <a:avLst/>
            </a:prstGeom>
            <a:noFill/>
            <a:ln w="9525" cap="flat" cmpd="sng">
              <a:solidFill>
                <a:schemeClr val="dk2"/>
              </a:solidFill>
              <a:prstDash val="solid"/>
              <a:round/>
              <a:headEnd type="none" w="med" len="med"/>
              <a:tailEnd type="none" w="med" len="med"/>
            </a:ln>
          </p:spPr>
        </p:cxnSp>
        <p:grpSp>
          <p:nvGrpSpPr>
            <p:cNvPr id="2714" name="Google Shape;2714;p49"/>
            <p:cNvGrpSpPr/>
            <p:nvPr/>
          </p:nvGrpSpPr>
          <p:grpSpPr>
            <a:xfrm>
              <a:off x="6539045" y="2393178"/>
              <a:ext cx="983044" cy="983044"/>
              <a:chOff x="6626363" y="2480342"/>
              <a:chExt cx="808956" cy="808956"/>
            </a:xfrm>
          </p:grpSpPr>
          <p:sp>
            <p:nvSpPr>
              <p:cNvPr id="2715" name="Google Shape;2715;p49"/>
              <p:cNvSpPr/>
              <p:nvPr/>
            </p:nvSpPr>
            <p:spPr>
              <a:xfrm>
                <a:off x="6626363" y="2480342"/>
                <a:ext cx="808956" cy="808956"/>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9"/>
              <p:cNvSpPr/>
              <p:nvPr/>
            </p:nvSpPr>
            <p:spPr>
              <a:xfrm>
                <a:off x="6729729" y="2583719"/>
                <a:ext cx="602414" cy="602414"/>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17" name="Google Shape;2717;p49"/>
            <p:cNvCxnSpPr>
              <a:stCxn id="2718" idx="0"/>
            </p:cNvCxnSpPr>
            <p:nvPr/>
          </p:nvCxnSpPr>
          <p:spPr>
            <a:xfrm rot="10800000">
              <a:off x="2113432" y="2122227"/>
              <a:ext cx="0" cy="397200"/>
            </a:xfrm>
            <a:prstGeom prst="straightConnector1">
              <a:avLst/>
            </a:prstGeom>
            <a:noFill/>
            <a:ln w="9525" cap="flat" cmpd="sng">
              <a:solidFill>
                <a:schemeClr val="dk2"/>
              </a:solidFill>
              <a:prstDash val="solid"/>
              <a:round/>
              <a:headEnd type="none" w="med" len="med"/>
              <a:tailEnd type="none" w="med" len="med"/>
            </a:ln>
          </p:spPr>
        </p:cxnSp>
        <p:grpSp>
          <p:nvGrpSpPr>
            <p:cNvPr id="2719" name="Google Shape;2719;p49"/>
            <p:cNvGrpSpPr/>
            <p:nvPr/>
          </p:nvGrpSpPr>
          <p:grpSpPr>
            <a:xfrm>
              <a:off x="1621724" y="2393805"/>
              <a:ext cx="983087" cy="983459"/>
              <a:chOff x="1708681" y="2480698"/>
              <a:chExt cx="809125" cy="809432"/>
            </a:xfrm>
          </p:grpSpPr>
          <p:sp>
            <p:nvSpPr>
              <p:cNvPr id="2704" name="Google Shape;2704;p49"/>
              <p:cNvSpPr/>
              <p:nvPr/>
            </p:nvSpPr>
            <p:spPr>
              <a:xfrm>
                <a:off x="1708681" y="2480698"/>
                <a:ext cx="809125" cy="809432"/>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9"/>
              <p:cNvSpPr/>
              <p:nvPr/>
            </p:nvSpPr>
            <p:spPr>
              <a:xfrm>
                <a:off x="1812063" y="2584091"/>
                <a:ext cx="602631" cy="602631"/>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0" name="Google Shape;2720;p49"/>
            <p:cNvSpPr/>
            <p:nvPr/>
          </p:nvSpPr>
          <p:spPr>
            <a:xfrm>
              <a:off x="2073125" y="2106975"/>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9"/>
            <p:cNvSpPr/>
            <p:nvPr/>
          </p:nvSpPr>
          <p:spPr>
            <a:xfrm>
              <a:off x="5351645" y="2106974"/>
              <a:ext cx="79800" cy="798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9"/>
            <p:cNvSpPr/>
            <p:nvPr/>
          </p:nvSpPr>
          <p:spPr>
            <a:xfrm>
              <a:off x="3711575"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9"/>
            <p:cNvSpPr/>
            <p:nvPr/>
          </p:nvSpPr>
          <p:spPr>
            <a:xfrm>
              <a:off x="6990966" y="3544525"/>
              <a:ext cx="79800" cy="798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4" name="Google Shape;2724;p49"/>
          <p:cNvSpPr txBox="1"/>
          <p:nvPr/>
        </p:nvSpPr>
        <p:spPr>
          <a:xfrm>
            <a:off x="1762947" y="2723910"/>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Day 1</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5" name="Google Shape;2725;p49"/>
          <p:cNvSpPr txBox="1"/>
          <p:nvPr/>
        </p:nvSpPr>
        <p:spPr>
          <a:xfrm>
            <a:off x="34008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Day 2</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2726" name="Google Shape;2726;p49"/>
          <p:cNvSpPr txBox="1"/>
          <p:nvPr/>
        </p:nvSpPr>
        <p:spPr>
          <a:xfrm>
            <a:off x="50387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lt1"/>
                </a:solidFill>
                <a:latin typeface="Barlow Semi Condensed Medium"/>
                <a:ea typeface="Barlow Semi Condensed Medium"/>
                <a:cs typeface="Barlow Semi Condensed Medium"/>
                <a:sym typeface="Barlow Semi Condensed Medium"/>
              </a:rPr>
              <a:t>Day 3</a:t>
            </a:r>
            <a:endParaRPr sz="1800" dirty="0">
              <a:solidFill>
                <a:schemeClr val="lt1"/>
              </a:solidFill>
              <a:latin typeface="Barlow Semi Condensed Medium"/>
              <a:ea typeface="Barlow Semi Condensed Medium"/>
              <a:cs typeface="Barlow Semi Condensed Medium"/>
              <a:sym typeface="Barlow Semi Condensed Medium"/>
            </a:endParaRPr>
          </a:p>
        </p:txBody>
      </p:sp>
      <p:sp>
        <p:nvSpPr>
          <p:cNvPr id="2727" name="Google Shape;2727;p49"/>
          <p:cNvSpPr txBox="1"/>
          <p:nvPr/>
        </p:nvSpPr>
        <p:spPr>
          <a:xfrm>
            <a:off x="6676647" y="2744235"/>
            <a:ext cx="704400" cy="28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Day 4</a:t>
            </a:r>
            <a:endParaRPr sz="1800" dirty="0">
              <a:solidFill>
                <a:schemeClr val="accent1"/>
              </a:solidFill>
              <a:latin typeface="Barlow Semi Condensed Medium"/>
              <a:ea typeface="Barlow Semi Condensed Medium"/>
              <a:cs typeface="Barlow Semi Condensed Medium"/>
              <a:sym typeface="Barlow Semi Condensed Medium"/>
            </a:endParaRPr>
          </a:p>
        </p:txBody>
      </p:sp>
    </p:spTree>
    <p:extLst>
      <p:ext uri="{BB962C8B-B14F-4D97-AF65-F5344CB8AC3E}">
        <p14:creationId xmlns:p14="http://schemas.microsoft.com/office/powerpoint/2010/main" val="9438134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2" name="Picture 1" descr="A graph of numbers and a number of years">
            <a:extLst>
              <a:ext uri="{FF2B5EF4-FFF2-40B4-BE49-F238E27FC236}">
                <a16:creationId xmlns:a16="http://schemas.microsoft.com/office/drawing/2014/main" id="{9089E8B4-7239-5857-863A-AE8BEFFA62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4373" y="1542810"/>
            <a:ext cx="5419186" cy="2424889"/>
          </a:xfrm>
          <a:prstGeom prst="rect">
            <a:avLst/>
          </a:prstGeom>
          <a:noFill/>
          <a:ln>
            <a:noFill/>
          </a:ln>
        </p:spPr>
      </p:pic>
      <p:sp>
        <p:nvSpPr>
          <p:cNvPr id="2342" name="Google Shape;2342;p4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Data Visualization </a:t>
            </a:r>
            <a:endParaRPr dirty="0"/>
          </a:p>
        </p:txBody>
      </p:sp>
      <p:sp>
        <p:nvSpPr>
          <p:cNvPr id="2615" name="Google Shape;2615;p46"/>
          <p:cNvSpPr txBox="1"/>
          <p:nvPr/>
        </p:nvSpPr>
        <p:spPr>
          <a:xfrm>
            <a:off x="163263" y="1753947"/>
            <a:ext cx="3411110" cy="16356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2"/>
                </a:solidFill>
                <a:latin typeface="Barlow Semi Condensed"/>
                <a:ea typeface="Barlow Semi Condensed"/>
                <a:cs typeface="Barlow Semi Condensed"/>
                <a:sym typeface="Barlow Semi Condensed"/>
              </a:rPr>
              <a:t>Figure 1 highlights the growing trend of growth on the Internet of Things and highlights its impact on the way devices communicate and exchange information, which can lead to better energy efficiency and management.</a:t>
            </a:r>
            <a:endParaRPr sz="1600" dirty="0">
              <a:solidFill>
                <a:schemeClr val="dk2"/>
              </a:solidFill>
              <a:latin typeface="Barlow Semi Condensed"/>
              <a:ea typeface="Barlow Semi Condensed"/>
              <a:cs typeface="Barlow Semi Condensed"/>
              <a:sym typeface="Barlow Semi Condensed"/>
            </a:endParaRPr>
          </a:p>
        </p:txBody>
      </p:sp>
      <p:sp>
        <p:nvSpPr>
          <p:cNvPr id="5" name="TextBox 4">
            <a:extLst>
              <a:ext uri="{FF2B5EF4-FFF2-40B4-BE49-F238E27FC236}">
                <a16:creationId xmlns:a16="http://schemas.microsoft.com/office/drawing/2014/main" id="{9C3F0DA2-BBD1-8EAB-B4D7-81C25772D78E}"/>
              </a:ext>
            </a:extLst>
          </p:cNvPr>
          <p:cNvSpPr txBox="1"/>
          <p:nvPr/>
        </p:nvSpPr>
        <p:spPr>
          <a:xfrm>
            <a:off x="3840300" y="3967699"/>
            <a:ext cx="4579950" cy="523220"/>
          </a:xfrm>
          <a:prstGeom prst="rect">
            <a:avLst/>
          </a:prstGeom>
          <a:noFill/>
        </p:spPr>
        <p:txBody>
          <a:bodyPr wrap="square">
            <a:spAutoFit/>
          </a:bodyPr>
          <a:lstStyle/>
          <a:p>
            <a:r>
              <a:rPr lang="en-US" dirty="0"/>
              <a:t>Figure 1: Number of Connected devices on the Internet of Things (2003-2025).</a:t>
            </a:r>
          </a:p>
        </p:txBody>
      </p:sp>
    </p:spTree>
    <p:extLst>
      <p:ext uri="{BB962C8B-B14F-4D97-AF65-F5344CB8AC3E}">
        <p14:creationId xmlns:p14="http://schemas.microsoft.com/office/powerpoint/2010/main" val="2092905742"/>
      </p:ext>
    </p:extLst>
  </p:cSld>
  <p:clrMapOvr>
    <a:masterClrMapping/>
  </p:clrMapOvr>
  <mc:AlternateContent xmlns:mc="http://schemas.openxmlformats.org/markup-compatibility/2006" xmlns:p14="http://schemas.microsoft.com/office/powerpoint/2010/main">
    <mc:Choice Requires="p14">
      <p:transition spd="slow" p14:dur="12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78" name="Google Shape;2978;p52"/>
          <p:cNvSpPr txBox="1">
            <a:spLocks noGrp="1"/>
          </p:cNvSpPr>
          <p:nvPr>
            <p:ph type="subTitle" idx="6"/>
          </p:nvPr>
        </p:nvSpPr>
        <p:spPr>
          <a:xfrm>
            <a:off x="5856675" y="1875095"/>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Reduce operational </a:t>
            </a:r>
            <a:r>
              <a:rPr lang="en-US" dirty="0"/>
              <a:t>e</a:t>
            </a:r>
            <a:r>
              <a:rPr lang="en-US" dirty="0">
                <a:latin typeface="Barlow Semi Condensed"/>
                <a:ea typeface="Barlow Semi Condensed"/>
                <a:cs typeface="Barlow Semi Condensed"/>
                <a:sym typeface="Barlow Semi Condensed"/>
              </a:rPr>
              <a:t>xpenses</a:t>
            </a:r>
            <a:endParaRPr dirty="0">
              <a:latin typeface="Barlow Semi Condensed"/>
              <a:ea typeface="Barlow Semi Condensed"/>
              <a:cs typeface="Barlow Semi Condensed"/>
              <a:sym typeface="Barlow Semi Condensed"/>
            </a:endParaRPr>
          </a:p>
        </p:txBody>
      </p:sp>
      <p:sp>
        <p:nvSpPr>
          <p:cNvPr id="2979" name="Google Shape;2979;p52"/>
          <p:cNvSpPr txBox="1">
            <a:spLocks noGrp="1"/>
          </p:cNvSpPr>
          <p:nvPr>
            <p:ph type="subTitle" idx="2"/>
          </p:nvPr>
        </p:nvSpPr>
        <p:spPr>
          <a:xfrm>
            <a:off x="1482205" y="1875095"/>
            <a:ext cx="17649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Better regualtory compliance</a:t>
            </a:r>
            <a:endParaRPr dirty="0">
              <a:latin typeface="Barlow Semi Condensed"/>
              <a:ea typeface="Barlow Semi Condensed"/>
              <a:cs typeface="Barlow Semi Condensed"/>
              <a:sym typeface="Barlow Semi Condensed"/>
            </a:endParaRPr>
          </a:p>
        </p:txBody>
      </p:sp>
      <p:sp>
        <p:nvSpPr>
          <p:cNvPr id="2980" name="Google Shape;2980;p52"/>
          <p:cNvSpPr txBox="1">
            <a:spLocks noGrp="1"/>
          </p:cNvSpPr>
          <p:nvPr>
            <p:ph type="title"/>
          </p:nvPr>
        </p:nvSpPr>
        <p:spPr>
          <a:xfrm>
            <a:off x="607853" y="351146"/>
            <a:ext cx="5640004" cy="5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Benefits of IoT in Energy Efficiency</a:t>
            </a:r>
            <a:endParaRPr dirty="0"/>
          </a:p>
        </p:txBody>
      </p:sp>
      <p:sp>
        <p:nvSpPr>
          <p:cNvPr id="2981" name="Google Shape;2981;p52"/>
          <p:cNvSpPr/>
          <p:nvPr/>
        </p:nvSpPr>
        <p:spPr>
          <a:xfrm>
            <a:off x="2105887" y="1329678"/>
            <a:ext cx="517535" cy="453501"/>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95" name="Google Shape;2995;p52"/>
          <p:cNvSpPr txBox="1">
            <a:spLocks noGrp="1"/>
          </p:cNvSpPr>
          <p:nvPr>
            <p:ph type="subTitle" idx="8"/>
          </p:nvPr>
        </p:nvSpPr>
        <p:spPr>
          <a:xfrm>
            <a:off x="1522425" y="3556017"/>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Reduce energy </a:t>
            </a:r>
            <a:r>
              <a:rPr lang="en" dirty="0"/>
              <a:t>s</a:t>
            </a:r>
            <a:r>
              <a:rPr lang="en" dirty="0">
                <a:latin typeface="Barlow Semi Condensed"/>
                <a:ea typeface="Barlow Semi Condensed"/>
                <a:cs typeface="Barlow Semi Condensed"/>
                <a:sym typeface="Barlow Semi Condensed"/>
              </a:rPr>
              <a:t>pending</a:t>
            </a:r>
            <a:endParaRPr dirty="0">
              <a:latin typeface="Barlow Semi Condensed"/>
              <a:ea typeface="Barlow Semi Condensed"/>
              <a:cs typeface="Barlow Semi Condensed"/>
              <a:sym typeface="Barlow Semi Condensed"/>
            </a:endParaRPr>
          </a:p>
        </p:txBody>
      </p:sp>
      <p:sp>
        <p:nvSpPr>
          <p:cNvPr id="2997" name="Google Shape;2997;p52"/>
          <p:cNvSpPr txBox="1">
            <a:spLocks noGrp="1"/>
          </p:cNvSpPr>
          <p:nvPr>
            <p:ph type="subTitle" idx="13"/>
          </p:nvPr>
        </p:nvSpPr>
        <p:spPr>
          <a:xfrm>
            <a:off x="3597500" y="3556017"/>
            <a:ext cx="19491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Predict consumption and spending</a:t>
            </a:r>
            <a:endParaRPr dirty="0">
              <a:latin typeface="Barlow Semi Condensed"/>
              <a:ea typeface="Barlow Semi Condensed"/>
              <a:cs typeface="Barlow Semi Condensed"/>
              <a:sym typeface="Barlow Semi Condensed"/>
            </a:endParaRPr>
          </a:p>
        </p:txBody>
      </p:sp>
      <p:grpSp>
        <p:nvGrpSpPr>
          <p:cNvPr id="2998" name="Google Shape;2998;p52"/>
          <p:cNvGrpSpPr/>
          <p:nvPr/>
        </p:nvGrpSpPr>
        <p:grpSpPr>
          <a:xfrm>
            <a:off x="4258921" y="2993966"/>
            <a:ext cx="532589" cy="468099"/>
            <a:chOff x="892750" y="267400"/>
            <a:chExt cx="483125" cy="424625"/>
          </a:xfrm>
        </p:grpSpPr>
        <p:sp>
          <p:nvSpPr>
            <p:cNvPr id="2999" name="Google Shape;2999;p52"/>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0" name="Google Shape;3000;p52"/>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01" name="Google Shape;3001;p52"/>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04" name="Google Shape;3004;p52"/>
          <p:cNvSpPr txBox="1">
            <a:spLocks noGrp="1"/>
          </p:cNvSpPr>
          <p:nvPr>
            <p:ph type="subTitle" idx="15"/>
          </p:nvPr>
        </p:nvSpPr>
        <p:spPr>
          <a:xfrm>
            <a:off x="5856675" y="3556017"/>
            <a:ext cx="1764900" cy="6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Integrate green energy</a:t>
            </a:r>
            <a:endParaRPr dirty="0">
              <a:latin typeface="Barlow Semi Condensed"/>
              <a:ea typeface="Barlow Semi Condensed"/>
              <a:cs typeface="Barlow Semi Condensed"/>
              <a:sym typeface="Barlow Semi Condensed"/>
            </a:endParaRPr>
          </a:p>
        </p:txBody>
      </p:sp>
      <p:sp>
        <p:nvSpPr>
          <p:cNvPr id="4" name="Google Shape;2979;p52">
            <a:extLst>
              <a:ext uri="{FF2B5EF4-FFF2-40B4-BE49-F238E27FC236}">
                <a16:creationId xmlns:a16="http://schemas.microsoft.com/office/drawing/2014/main" id="{2AD58D5C-E98A-F225-FA0C-AE685115FBD4}"/>
              </a:ext>
            </a:extLst>
          </p:cNvPr>
          <p:cNvSpPr txBox="1">
            <a:spLocks/>
          </p:cNvSpPr>
          <p:nvPr/>
        </p:nvSpPr>
        <p:spPr>
          <a:xfrm>
            <a:off x="3689548" y="1878718"/>
            <a:ext cx="17649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en-US" dirty="0"/>
              <a:t>Minimize carbon emission</a:t>
            </a:r>
          </a:p>
        </p:txBody>
      </p:sp>
      <p:pic>
        <p:nvPicPr>
          <p:cNvPr id="16" name="Graphic 15" descr="Windmill with solid fill">
            <a:extLst>
              <a:ext uri="{FF2B5EF4-FFF2-40B4-BE49-F238E27FC236}">
                <a16:creationId xmlns:a16="http://schemas.microsoft.com/office/drawing/2014/main" id="{68781DA7-1D30-D1EB-50B1-D3EDF36C62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1167" y="1264811"/>
            <a:ext cx="468099" cy="468099"/>
          </a:xfrm>
          <a:prstGeom prst="rect">
            <a:avLst/>
          </a:prstGeom>
        </p:spPr>
      </p:pic>
      <p:pic>
        <p:nvPicPr>
          <p:cNvPr id="18" name="Graphic 17" descr="Bar graph with downward trend outline">
            <a:extLst>
              <a:ext uri="{FF2B5EF4-FFF2-40B4-BE49-F238E27FC236}">
                <a16:creationId xmlns:a16="http://schemas.microsoft.com/office/drawing/2014/main" id="{8E28A627-DFF9-BCB9-A69A-E0B1A695AB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7857" y="1178470"/>
            <a:ext cx="612600" cy="612600"/>
          </a:xfrm>
          <a:prstGeom prst="rect">
            <a:avLst/>
          </a:prstGeom>
        </p:spPr>
      </p:pic>
      <p:pic>
        <p:nvPicPr>
          <p:cNvPr id="20" name="Graphic 19" descr="Lights On outline">
            <a:extLst>
              <a:ext uri="{FF2B5EF4-FFF2-40B4-BE49-F238E27FC236}">
                <a16:creationId xmlns:a16="http://schemas.microsoft.com/office/drawing/2014/main" id="{34120898-51AF-9088-1B25-A8E292F10A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9782" y="2931880"/>
            <a:ext cx="530185" cy="530185"/>
          </a:xfrm>
          <a:prstGeom prst="rect">
            <a:avLst/>
          </a:prstGeom>
        </p:spPr>
      </p:pic>
      <p:pic>
        <p:nvPicPr>
          <p:cNvPr id="22" name="Graphic 21" descr="Renewable Energy outline">
            <a:extLst>
              <a:ext uri="{FF2B5EF4-FFF2-40B4-BE49-F238E27FC236}">
                <a16:creationId xmlns:a16="http://schemas.microsoft.com/office/drawing/2014/main" id="{1332B91C-EA49-36BA-32F6-A2C5002915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7857" y="2859392"/>
            <a:ext cx="609846" cy="609846"/>
          </a:xfrm>
          <a:prstGeom prst="rect">
            <a:avLst/>
          </a:prstGeom>
        </p:spPr>
      </p:pic>
    </p:spTree>
    <p:extLst>
      <p:ext uri="{BB962C8B-B14F-4D97-AF65-F5344CB8AC3E}">
        <p14:creationId xmlns:p14="http://schemas.microsoft.com/office/powerpoint/2010/main" val="176561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grpSp>
        <p:nvGrpSpPr>
          <p:cNvPr id="52" name="Group 51">
            <a:extLst>
              <a:ext uri="{FF2B5EF4-FFF2-40B4-BE49-F238E27FC236}">
                <a16:creationId xmlns:a16="http://schemas.microsoft.com/office/drawing/2014/main" id="{A013787E-C5A9-0493-F8BD-939BAEA8473B}"/>
              </a:ext>
            </a:extLst>
          </p:cNvPr>
          <p:cNvGrpSpPr/>
          <p:nvPr/>
        </p:nvGrpSpPr>
        <p:grpSpPr>
          <a:xfrm>
            <a:off x="3935154" y="583795"/>
            <a:ext cx="2448872" cy="1329177"/>
            <a:chOff x="4074985" y="308137"/>
            <a:chExt cx="2448872" cy="1329177"/>
          </a:xfrm>
        </p:grpSpPr>
        <p:grpSp>
          <p:nvGrpSpPr>
            <p:cNvPr id="24" name="Group 23">
              <a:extLst>
                <a:ext uri="{FF2B5EF4-FFF2-40B4-BE49-F238E27FC236}">
                  <a16:creationId xmlns:a16="http://schemas.microsoft.com/office/drawing/2014/main" id="{6060DD7F-51A9-5ECA-3386-A00BFF8800BF}"/>
                </a:ext>
              </a:extLst>
            </p:cNvPr>
            <p:cNvGrpSpPr/>
            <p:nvPr/>
          </p:nvGrpSpPr>
          <p:grpSpPr>
            <a:xfrm>
              <a:off x="4074985" y="308137"/>
              <a:ext cx="2448872" cy="1329177"/>
              <a:chOff x="3935154" y="332646"/>
              <a:chExt cx="2448872" cy="1329177"/>
            </a:xfrm>
          </p:grpSpPr>
          <p:sp>
            <p:nvSpPr>
              <p:cNvPr id="20" name="Flowchart: Preparation 19">
                <a:extLst>
                  <a:ext uri="{FF2B5EF4-FFF2-40B4-BE49-F238E27FC236}">
                    <a16:creationId xmlns:a16="http://schemas.microsoft.com/office/drawing/2014/main" id="{1283505C-3AFE-1D64-B7E5-5C8B73986C45}"/>
                  </a:ext>
                </a:extLst>
              </p:cNvPr>
              <p:cNvSpPr/>
              <p:nvPr/>
            </p:nvSpPr>
            <p:spPr>
              <a:xfrm>
                <a:off x="3935154" y="714309"/>
                <a:ext cx="2448872" cy="947514"/>
              </a:xfrm>
              <a:prstGeom prst="flowChartPreparation">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1" name="Flowchart: Preparation 20">
                <a:extLst>
                  <a:ext uri="{FF2B5EF4-FFF2-40B4-BE49-F238E27FC236}">
                    <a16:creationId xmlns:a16="http://schemas.microsoft.com/office/drawing/2014/main" id="{54399788-D100-2C28-7B55-778215FE191F}"/>
                  </a:ext>
                </a:extLst>
              </p:cNvPr>
              <p:cNvSpPr/>
              <p:nvPr/>
            </p:nvSpPr>
            <p:spPr>
              <a:xfrm>
                <a:off x="5159590" y="332646"/>
                <a:ext cx="962107" cy="763326"/>
              </a:xfrm>
              <a:prstGeom prst="flowChartPreparation">
                <a:avLst/>
              </a:prstGeom>
              <a:gradFill>
                <a:gsLst>
                  <a:gs pos="34000">
                    <a:srgbClr val="0070C0"/>
                  </a:gs>
                  <a:gs pos="100000">
                    <a:schemeClr val="accent5">
                      <a:tint val="50000"/>
                      <a:shade val="100000"/>
                      <a:satMod val="350000"/>
                    </a:schemeClr>
                  </a:gs>
                </a:gsLst>
                <a:lin ang="16200000" scaled="0"/>
              </a:gra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12700" prstMaterial="matte">
                <a:bevelT w="63500" h="63500" prst="artDeco"/>
                <a:contourClr>
                  <a:srgbClr val="0070C0"/>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grpSp>
        <p:pic>
          <p:nvPicPr>
            <p:cNvPr id="39" name="Graphic 38" descr="Lock outline">
              <a:extLst>
                <a:ext uri="{FF2B5EF4-FFF2-40B4-BE49-F238E27FC236}">
                  <a16:creationId xmlns:a16="http://schemas.microsoft.com/office/drawing/2014/main" id="{19FC2043-5C45-9539-417A-2BB0230221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8286" y="327612"/>
              <a:ext cx="724376" cy="724376"/>
            </a:xfrm>
            <a:prstGeom prst="rect">
              <a:avLst/>
            </a:prstGeom>
          </p:spPr>
        </p:pic>
      </p:grpSp>
      <p:grpSp>
        <p:nvGrpSpPr>
          <p:cNvPr id="51" name="Group 50">
            <a:extLst>
              <a:ext uri="{FF2B5EF4-FFF2-40B4-BE49-F238E27FC236}">
                <a16:creationId xmlns:a16="http://schemas.microsoft.com/office/drawing/2014/main" id="{0CE7964E-BC00-BDF8-D85C-B8C97C46254D}"/>
              </a:ext>
            </a:extLst>
          </p:cNvPr>
          <p:cNvGrpSpPr/>
          <p:nvPr/>
        </p:nvGrpSpPr>
        <p:grpSpPr>
          <a:xfrm>
            <a:off x="2282608" y="1529073"/>
            <a:ext cx="2448872" cy="1329177"/>
            <a:chOff x="2282608" y="1242573"/>
            <a:chExt cx="2448872" cy="1329177"/>
          </a:xfrm>
        </p:grpSpPr>
        <p:sp>
          <p:nvSpPr>
            <p:cNvPr id="26" name="Flowchart: Preparation 25">
              <a:extLst>
                <a:ext uri="{FF2B5EF4-FFF2-40B4-BE49-F238E27FC236}">
                  <a16:creationId xmlns:a16="http://schemas.microsoft.com/office/drawing/2014/main" id="{99166D20-8BF2-0692-E0EC-D66E17D750DC}"/>
                </a:ext>
              </a:extLst>
            </p:cNvPr>
            <p:cNvSpPr/>
            <p:nvPr/>
          </p:nvSpPr>
          <p:spPr>
            <a:xfrm>
              <a:off x="2282608" y="1624236"/>
              <a:ext cx="2448872" cy="947514"/>
            </a:xfrm>
            <a:prstGeom prst="flowChartPreparation">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7" name="Flowchart: Preparation 26">
              <a:extLst>
                <a:ext uri="{FF2B5EF4-FFF2-40B4-BE49-F238E27FC236}">
                  <a16:creationId xmlns:a16="http://schemas.microsoft.com/office/drawing/2014/main" id="{AEC80F42-7DA6-DC4F-6F94-3D2CA2469DDC}"/>
                </a:ext>
              </a:extLst>
            </p:cNvPr>
            <p:cNvSpPr/>
            <p:nvPr/>
          </p:nvSpPr>
          <p:spPr>
            <a:xfrm>
              <a:off x="2544937" y="1242573"/>
              <a:ext cx="962107" cy="763326"/>
            </a:xfrm>
            <a:prstGeom prst="flowChartPreparation">
              <a:avLst/>
            </a:prstGeom>
            <a:solidFill>
              <a:srgbClr val="928EF2">
                <a:alpha val="64000"/>
              </a:srgbClr>
            </a:solidFill>
            <a:ln>
              <a:solidFill>
                <a:srgbClr val="928EF2"/>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928EF2"/>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5" name="Google Shape;3186;p55">
              <a:extLst>
                <a:ext uri="{FF2B5EF4-FFF2-40B4-BE49-F238E27FC236}">
                  <a16:creationId xmlns:a16="http://schemas.microsoft.com/office/drawing/2014/main" id="{0D0FC2DF-3976-C4B9-4838-4E05E2EACBD7}"/>
                </a:ext>
              </a:extLst>
            </p:cNvPr>
            <p:cNvSpPr txBox="1">
              <a:spLocks/>
            </p:cNvSpPr>
            <p:nvPr/>
          </p:nvSpPr>
          <p:spPr>
            <a:xfrm>
              <a:off x="3403802" y="1817304"/>
              <a:ext cx="1168198" cy="486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en-US" sz="2000" dirty="0"/>
                <a:t>Privacy</a:t>
              </a:r>
            </a:p>
          </p:txBody>
        </p:sp>
        <p:pic>
          <p:nvPicPr>
            <p:cNvPr id="41" name="Graphic 40" descr="Security camera outline">
              <a:extLst>
                <a:ext uri="{FF2B5EF4-FFF2-40B4-BE49-F238E27FC236}">
                  <a16:creationId xmlns:a16="http://schemas.microsoft.com/office/drawing/2014/main" id="{E498BEE1-52F5-185A-9F48-7073BE8CEE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2302" y="1242573"/>
              <a:ext cx="669964" cy="669964"/>
            </a:xfrm>
            <a:prstGeom prst="rect">
              <a:avLst/>
            </a:prstGeom>
          </p:spPr>
        </p:pic>
      </p:grpSp>
      <p:grpSp>
        <p:nvGrpSpPr>
          <p:cNvPr id="50" name="Group 49">
            <a:extLst>
              <a:ext uri="{FF2B5EF4-FFF2-40B4-BE49-F238E27FC236}">
                <a16:creationId xmlns:a16="http://schemas.microsoft.com/office/drawing/2014/main" id="{40EE3C5F-7E82-3C26-DF46-ECF6D8736FF5}"/>
              </a:ext>
            </a:extLst>
          </p:cNvPr>
          <p:cNvGrpSpPr/>
          <p:nvPr/>
        </p:nvGrpSpPr>
        <p:grpSpPr>
          <a:xfrm>
            <a:off x="3935154" y="2443816"/>
            <a:ext cx="2448872" cy="1360882"/>
            <a:chOff x="3935154" y="2154770"/>
            <a:chExt cx="2448872" cy="1360882"/>
          </a:xfrm>
        </p:grpSpPr>
        <p:grpSp>
          <p:nvGrpSpPr>
            <p:cNvPr id="28" name="Group 27">
              <a:extLst>
                <a:ext uri="{FF2B5EF4-FFF2-40B4-BE49-F238E27FC236}">
                  <a16:creationId xmlns:a16="http://schemas.microsoft.com/office/drawing/2014/main" id="{F9B25226-F89A-975E-6123-532E265F121F}"/>
                </a:ext>
              </a:extLst>
            </p:cNvPr>
            <p:cNvGrpSpPr/>
            <p:nvPr/>
          </p:nvGrpSpPr>
          <p:grpSpPr>
            <a:xfrm>
              <a:off x="3935154" y="2186475"/>
              <a:ext cx="2448872" cy="1329177"/>
              <a:chOff x="3935154" y="332646"/>
              <a:chExt cx="2448872" cy="1329177"/>
            </a:xfrm>
          </p:grpSpPr>
          <p:sp>
            <p:nvSpPr>
              <p:cNvPr id="29" name="Flowchart: Preparation 28">
                <a:extLst>
                  <a:ext uri="{FF2B5EF4-FFF2-40B4-BE49-F238E27FC236}">
                    <a16:creationId xmlns:a16="http://schemas.microsoft.com/office/drawing/2014/main" id="{821B93CE-5DF6-F432-AE11-C3329DA11005}"/>
                  </a:ext>
                </a:extLst>
              </p:cNvPr>
              <p:cNvSpPr/>
              <p:nvPr/>
            </p:nvSpPr>
            <p:spPr>
              <a:xfrm>
                <a:off x="3935154" y="714309"/>
                <a:ext cx="2448872" cy="947514"/>
              </a:xfrm>
              <a:prstGeom prst="flowChartPreparation">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 name="Flowchart: Preparation 29">
                <a:extLst>
                  <a:ext uri="{FF2B5EF4-FFF2-40B4-BE49-F238E27FC236}">
                    <a16:creationId xmlns:a16="http://schemas.microsoft.com/office/drawing/2014/main" id="{73826824-97B4-05F5-211D-0410046CA957}"/>
                  </a:ext>
                </a:extLst>
              </p:cNvPr>
              <p:cNvSpPr/>
              <p:nvPr/>
            </p:nvSpPr>
            <p:spPr>
              <a:xfrm>
                <a:off x="5159590" y="332646"/>
                <a:ext cx="962107" cy="763326"/>
              </a:xfrm>
              <a:prstGeom prst="flowChartPreparation">
                <a:avLst/>
              </a:prstGeom>
              <a:solidFill>
                <a:srgbClr val="C00000"/>
              </a:solidFill>
              <a:ln>
                <a:solidFill>
                  <a:srgbClr val="C00000"/>
                </a:solidFill>
              </a:ln>
              <a:effectLst>
                <a:outerShdw blurRad="107950" dist="12700" dir="5400000" algn="ctr">
                  <a:srgbClr val="000000"/>
                </a:outerShdw>
              </a:effectLst>
              <a:scene3d>
                <a:camera prst="orthographicFront">
                  <a:rot lat="0" lon="0" rev="0"/>
                </a:camera>
                <a:lightRig rig="soft" dir="t">
                  <a:rot lat="0" lon="0" rev="0"/>
                </a:lightRig>
              </a:scene3d>
              <a:sp3d contourW="12700" prstMaterial="matte">
                <a:bevelT w="63500" h="63500" prst="artDeco"/>
                <a:contourClr>
                  <a:srgbClr val="C00000"/>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grpSp>
        <p:sp>
          <p:nvSpPr>
            <p:cNvPr id="36" name="Google Shape;3186;p55">
              <a:extLst>
                <a:ext uri="{FF2B5EF4-FFF2-40B4-BE49-F238E27FC236}">
                  <a16:creationId xmlns:a16="http://schemas.microsoft.com/office/drawing/2014/main" id="{E414E4B0-DAF4-BB57-8E5F-4050AB5CD1FD}"/>
                </a:ext>
              </a:extLst>
            </p:cNvPr>
            <p:cNvSpPr txBox="1">
              <a:spLocks/>
            </p:cNvSpPr>
            <p:nvPr/>
          </p:nvSpPr>
          <p:spPr>
            <a:xfrm>
              <a:off x="4065896" y="2802156"/>
              <a:ext cx="1331168" cy="486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en-US" sz="1800" dirty="0"/>
                <a:t>Complexity</a:t>
              </a:r>
              <a:endParaRPr lang="en-US" sz="2000" dirty="0"/>
            </a:p>
          </p:txBody>
        </p:sp>
        <p:pic>
          <p:nvPicPr>
            <p:cNvPr id="43" name="Graphic 42" descr="Maze outline">
              <a:extLst>
                <a:ext uri="{FF2B5EF4-FFF2-40B4-BE49-F238E27FC236}">
                  <a16:creationId xmlns:a16="http://schemas.microsoft.com/office/drawing/2014/main" id="{B2A5CEBF-24C4-106D-6846-283B78EA3F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0477" y="2154770"/>
              <a:ext cx="820332" cy="820332"/>
            </a:xfrm>
            <a:prstGeom prst="rect">
              <a:avLst/>
            </a:prstGeom>
          </p:spPr>
        </p:pic>
      </p:grpSp>
      <p:grpSp>
        <p:nvGrpSpPr>
          <p:cNvPr id="49" name="Group 48">
            <a:extLst>
              <a:ext uri="{FF2B5EF4-FFF2-40B4-BE49-F238E27FC236}">
                <a16:creationId xmlns:a16="http://schemas.microsoft.com/office/drawing/2014/main" id="{851DFD5F-C901-E78E-C2BF-E03D57A067D0}"/>
              </a:ext>
            </a:extLst>
          </p:cNvPr>
          <p:cNvGrpSpPr/>
          <p:nvPr/>
        </p:nvGrpSpPr>
        <p:grpSpPr>
          <a:xfrm>
            <a:off x="2282608" y="3378310"/>
            <a:ext cx="2448872" cy="1329177"/>
            <a:chOff x="2282608" y="3100014"/>
            <a:chExt cx="2448872" cy="1329177"/>
          </a:xfrm>
        </p:grpSpPr>
        <p:grpSp>
          <p:nvGrpSpPr>
            <p:cNvPr id="31" name="Group 30">
              <a:extLst>
                <a:ext uri="{FF2B5EF4-FFF2-40B4-BE49-F238E27FC236}">
                  <a16:creationId xmlns:a16="http://schemas.microsoft.com/office/drawing/2014/main" id="{C2BDFD54-343E-8B58-ACDB-7279566D1AE4}"/>
                </a:ext>
              </a:extLst>
            </p:cNvPr>
            <p:cNvGrpSpPr/>
            <p:nvPr/>
          </p:nvGrpSpPr>
          <p:grpSpPr>
            <a:xfrm>
              <a:off x="2282608" y="3100014"/>
              <a:ext cx="2448872" cy="1329177"/>
              <a:chOff x="3935154" y="332646"/>
              <a:chExt cx="2448872" cy="1329177"/>
            </a:xfrm>
          </p:grpSpPr>
          <p:sp>
            <p:nvSpPr>
              <p:cNvPr id="32" name="Flowchart: Preparation 31">
                <a:extLst>
                  <a:ext uri="{FF2B5EF4-FFF2-40B4-BE49-F238E27FC236}">
                    <a16:creationId xmlns:a16="http://schemas.microsoft.com/office/drawing/2014/main" id="{AE767725-A61C-395A-B0B7-6785FA37ADE9}"/>
                  </a:ext>
                </a:extLst>
              </p:cNvPr>
              <p:cNvSpPr/>
              <p:nvPr/>
            </p:nvSpPr>
            <p:spPr>
              <a:xfrm>
                <a:off x="3935154" y="714309"/>
                <a:ext cx="2448872" cy="947514"/>
              </a:xfrm>
              <a:prstGeom prst="flowChartPreparation">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3" name="Flowchart: Preparation 32">
                <a:extLst>
                  <a:ext uri="{FF2B5EF4-FFF2-40B4-BE49-F238E27FC236}">
                    <a16:creationId xmlns:a16="http://schemas.microsoft.com/office/drawing/2014/main" id="{07DA0DD4-19AD-F4CF-A9C4-FA739CA66E10}"/>
                  </a:ext>
                </a:extLst>
              </p:cNvPr>
              <p:cNvSpPr/>
              <p:nvPr/>
            </p:nvSpPr>
            <p:spPr>
              <a:xfrm>
                <a:off x="4197483" y="332646"/>
                <a:ext cx="962107" cy="763326"/>
              </a:xfrm>
              <a:prstGeom prst="flowChartPreparation">
                <a:avLst/>
              </a:prstGeom>
              <a:solidFill>
                <a:srgbClr val="FF330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5"/>
              </a:lnRef>
              <a:fillRef idx="1001">
                <a:schemeClr val="lt1"/>
              </a:fillRef>
              <a:effectRef idx="3">
                <a:schemeClr val="accent5"/>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7" name="Google Shape;3186;p55">
              <a:extLst>
                <a:ext uri="{FF2B5EF4-FFF2-40B4-BE49-F238E27FC236}">
                  <a16:creationId xmlns:a16="http://schemas.microsoft.com/office/drawing/2014/main" id="{424F20A4-1883-6276-C1B5-25EA9E5EA688}"/>
                </a:ext>
              </a:extLst>
            </p:cNvPr>
            <p:cNvSpPr txBox="1">
              <a:spLocks/>
            </p:cNvSpPr>
            <p:nvPr/>
          </p:nvSpPr>
          <p:spPr>
            <a:xfrm>
              <a:off x="3351055" y="3712083"/>
              <a:ext cx="1168198" cy="486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en-US" sz="2000" dirty="0"/>
                <a:t>Cost</a:t>
              </a:r>
            </a:p>
          </p:txBody>
        </p:sp>
        <p:pic>
          <p:nvPicPr>
            <p:cNvPr id="45" name="Graphic 44" descr="Flying Money outline">
              <a:extLst>
                <a:ext uri="{FF2B5EF4-FFF2-40B4-BE49-F238E27FC236}">
                  <a16:creationId xmlns:a16="http://schemas.microsoft.com/office/drawing/2014/main" id="{F0932B3B-5250-058F-21F9-AEF6029139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1789" y="3156438"/>
              <a:ext cx="650477" cy="650477"/>
            </a:xfrm>
            <a:prstGeom prst="rect">
              <a:avLst/>
            </a:prstGeom>
          </p:spPr>
        </p:pic>
      </p:grpSp>
      <p:sp>
        <p:nvSpPr>
          <p:cNvPr id="48" name="Google Shape;3186;p55">
            <a:extLst>
              <a:ext uri="{FF2B5EF4-FFF2-40B4-BE49-F238E27FC236}">
                <a16:creationId xmlns:a16="http://schemas.microsoft.com/office/drawing/2014/main" id="{9922D782-2345-4737-C54A-9A44418EF745}"/>
              </a:ext>
            </a:extLst>
          </p:cNvPr>
          <p:cNvSpPr txBox="1">
            <a:spLocks/>
          </p:cNvSpPr>
          <p:nvPr/>
        </p:nvSpPr>
        <p:spPr>
          <a:xfrm>
            <a:off x="133301" y="62669"/>
            <a:ext cx="5263763" cy="714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en-US" sz="2500" dirty="0"/>
              <a:t>Challenges of IoT in Energy Efficiency</a:t>
            </a:r>
          </a:p>
        </p:txBody>
      </p:sp>
      <p:sp>
        <p:nvSpPr>
          <p:cNvPr id="3186" name="Google Shape;3186;p55"/>
          <p:cNvSpPr txBox="1">
            <a:spLocks noGrp="1"/>
          </p:cNvSpPr>
          <p:nvPr>
            <p:ph type="title"/>
          </p:nvPr>
        </p:nvSpPr>
        <p:spPr>
          <a:xfrm>
            <a:off x="4065896" y="1197760"/>
            <a:ext cx="1168198" cy="4867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Security</a:t>
            </a:r>
            <a:endParaRPr sz="2000" dirty="0"/>
          </a:p>
        </p:txBody>
      </p:sp>
    </p:spTree>
    <p:extLst>
      <p:ext uri="{BB962C8B-B14F-4D97-AF65-F5344CB8AC3E}">
        <p14:creationId xmlns:p14="http://schemas.microsoft.com/office/powerpoint/2010/main" val="414155838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pic>
        <p:nvPicPr>
          <p:cNvPr id="3" name="Picture 2">
            <a:extLst>
              <a:ext uri="{FF2B5EF4-FFF2-40B4-BE49-F238E27FC236}">
                <a16:creationId xmlns:a16="http://schemas.microsoft.com/office/drawing/2014/main" id="{FBE40D67-C086-F82A-2549-D988F5F5C6B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741" b="95926" l="2188" r="97813">
                        <a14:foregroundMark x1="63542" y1="21111" x2="37917" y2="21296"/>
                        <a14:foregroundMark x1="37917" y1="21296" x2="55833" y2="18519"/>
                        <a14:foregroundMark x1="55833" y1="18519" x2="26771" y2="22037"/>
                        <a14:foregroundMark x1="26771" y1="22037" x2="32292" y2="25741"/>
                        <a14:foregroundMark x1="32292" y1="25741" x2="44479" y2="26852"/>
                        <a14:foregroundMark x1="44479" y1="26852" x2="29792" y2="34444"/>
                        <a14:foregroundMark x1="29792" y1="34444" x2="25521" y2="41852"/>
                        <a14:foregroundMark x1="25521" y1="41852" x2="51042" y2="46667"/>
                        <a14:foregroundMark x1="51042" y1="46667" x2="38125" y2="60000"/>
                        <a14:foregroundMark x1="38125" y1="60000" x2="46875" y2="59259"/>
                        <a14:foregroundMark x1="67917" y1="14259" x2="61875" y2="15000"/>
                        <a14:foregroundMark x1="33229" y1="19815" x2="29583" y2="42037"/>
                        <a14:foregroundMark x1="29583" y1="42037" x2="24479" y2="51667"/>
                        <a14:foregroundMark x1="16979" y1="41481" x2="16979" y2="41481"/>
                        <a14:foregroundMark x1="14896" y1="45185" x2="14896" y2="45185"/>
                        <a14:foregroundMark x1="10000" y1="31111" x2="10000" y2="31111"/>
                        <a14:foregroundMark x1="13125" y1="23519" x2="13125" y2="23519"/>
                        <a14:foregroundMark x1="22813" y1="21111" x2="22813" y2="21111"/>
                        <a14:foregroundMark x1="31875" y1="23333" x2="31875" y2="23333"/>
                        <a14:foregroundMark x1="29375" y1="23333" x2="29375" y2="23333"/>
                        <a14:foregroundMark x1="15000" y1="23333" x2="9063" y2="27407"/>
                        <a14:foregroundMark x1="9063" y1="27407" x2="24688" y2="12963"/>
                        <a14:foregroundMark x1="24688" y1="12963" x2="5313" y2="17778"/>
                        <a14:foregroundMark x1="5313" y1="17778" x2="8125" y2="32593"/>
                        <a14:foregroundMark x1="8125" y1="32593" x2="13021" y2="38148"/>
                        <a14:foregroundMark x1="13021" y1="38148" x2="14688" y2="51481"/>
                        <a14:foregroundMark x1="14688" y1="51481" x2="11979" y2="59815"/>
                        <a14:foregroundMark x1="11979" y1="59815" x2="13125" y2="71111"/>
                        <a14:foregroundMark x1="13125" y1="71111" x2="24063" y2="90370"/>
                        <a14:foregroundMark x1="24063" y1="90370" x2="59062" y2="70741"/>
                        <a14:foregroundMark x1="59062" y1="70741" x2="45938" y2="63704"/>
                        <a14:foregroundMark x1="45938" y1="63704" x2="56771" y2="57778"/>
                        <a14:foregroundMark x1="6875" y1="53704" x2="5521" y2="20741"/>
                        <a14:foregroundMark x1="5521" y1="20741" x2="11667" y2="25185"/>
                        <a14:foregroundMark x1="11667" y1="25185" x2="11146" y2="24815"/>
                        <a14:foregroundMark x1="2188" y1="27407" x2="5729" y2="19815"/>
                        <a14:foregroundMark x1="5729" y1="19815" x2="5521" y2="17963"/>
                        <a14:foregroundMark x1="91979" y1="41481" x2="97813" y2="43148"/>
                        <a14:foregroundMark x1="97813" y1="43148" x2="97188" y2="39074"/>
                        <a14:foregroundMark x1="86250" y1="28333" x2="81979" y2="36667"/>
                        <a14:foregroundMark x1="81979" y1="36667" x2="77917" y2="38704"/>
                        <a14:foregroundMark x1="76146" y1="46111" x2="70417" y2="59074"/>
                        <a14:foregroundMark x1="70417" y1="59074" x2="75104" y2="64444"/>
                        <a14:foregroundMark x1="75104" y1="64444" x2="72500" y2="67407"/>
                        <a14:foregroundMark x1="82500" y1="80185" x2="82813" y2="86667"/>
                        <a14:foregroundMark x1="93854" y1="86111" x2="93854" y2="86111"/>
                        <a14:foregroundMark x1="95104" y1="16296" x2="95104" y2="16296"/>
                        <a14:foregroundMark x1="89792" y1="5741" x2="89792" y2="5741"/>
                        <a14:foregroundMark x1="8646" y1="85926" x2="8646" y2="85926"/>
                        <a14:foregroundMark x1="92083" y1="85000" x2="92083" y2="85000"/>
                        <a14:foregroundMark x1="82708" y1="76111" x2="82708" y2="76111"/>
                        <a14:foregroundMark x1="89063" y1="71296" x2="88542" y2="72037"/>
                        <a14:foregroundMark x1="89792" y1="73889" x2="89792" y2="73889"/>
                        <a14:foregroundMark x1="90729" y1="72963" x2="90729" y2="72963"/>
                        <a14:foregroundMark x1="89479" y1="73148" x2="85729" y2="75185"/>
                        <a14:foregroundMark x1="82292" y1="67407" x2="82292" y2="67407"/>
                        <a14:foregroundMark x1="84896" y1="62222" x2="76250" y2="69074"/>
                        <a14:foregroundMark x1="92917" y1="26111" x2="86146" y2="36852"/>
                        <a14:foregroundMark x1="82292" y1="16481" x2="71875" y2="25926"/>
                        <a14:foregroundMark x1="66042" y1="21481" x2="65208" y2="41667"/>
                        <a14:foregroundMark x1="61146" y1="21111" x2="53333" y2="30000"/>
                        <a14:foregroundMark x1="23646" y1="17963" x2="16563" y2="28889"/>
                        <a14:foregroundMark x1="20313" y1="30926" x2="17188" y2="39259"/>
                        <a14:foregroundMark x1="21875" y1="62407" x2="18854" y2="68148"/>
                        <a14:foregroundMark x1="12917" y1="67407" x2="6458" y2="77593"/>
                        <a14:backgroundMark x1="2188" y1="95741" x2="9425" y2="96245"/>
                        <a14:backgroundMark x1="9257" y1="95752" x2="7396" y2="95370"/>
                        <a14:backgroundMark x1="7396" y1="95370" x2="9109" y2="95316"/>
                        <a14:backgroundMark x1="5417" y1="95741" x2="11667" y2="96111"/>
                        <a14:backgroundMark x1="11667" y1="96111" x2="5833" y2="94444"/>
                        <a14:backgroundMark x1="5833" y1="94444" x2="13021" y2="94444"/>
                        <a14:backgroundMark x1="13021" y1="94444" x2="13646" y2="94444"/>
                        <a14:backgroundMark x1="92500" y1="95556" x2="85625" y2="96296"/>
                        <a14:backgroundMark x1="85625" y1="96296" x2="93229" y2="95000"/>
                        <a14:backgroundMark x1="93229" y1="95000" x2="86354" y2="96667"/>
                        <a14:backgroundMark x1="86354" y1="96667" x2="95625" y2="96111"/>
                        <a14:backgroundMark x1="95625" y1="96111" x2="88125" y2="94444"/>
                        <a14:backgroundMark x1="88125" y1="94444" x2="85625" y2="97963"/>
                        <a14:backgroundMark x1="85521" y1="96667" x2="92083" y2="97407"/>
                        <a14:backgroundMark x1="92083" y1="97407" x2="86250" y2="96481"/>
                        <a14:backgroundMark x1="86250" y1="96481" x2="89167" y2="97037"/>
                        <a14:backgroundMark x1="85521" y1="96111" x2="86771" y2="95370"/>
                        <a14:backgroundMark x1="85313" y1="96111" x2="87188" y2="94444"/>
                        <a14:backgroundMark x1="85313" y1="95926" x2="85104" y2="94815"/>
                        <a14:backgroundMark x1="13750" y1="94815" x2="13542" y2="94815"/>
                        <a14:backgroundMark x1="13125" y1="94815" x2="13958" y2="95926"/>
                      </a14:backgroundRemoval>
                    </a14:imgEffect>
                  </a14:imgLayer>
                </a14:imgProps>
              </a:ext>
            </a:extLst>
          </a:blip>
          <a:srcRect t="10800" b="2359"/>
          <a:stretch/>
        </p:blipFill>
        <p:spPr>
          <a:xfrm>
            <a:off x="861524" y="1170638"/>
            <a:ext cx="7251589" cy="3542219"/>
          </a:xfrm>
          <a:prstGeom prst="rect">
            <a:avLst/>
          </a:prstGeom>
        </p:spPr>
      </p:pic>
      <p:sp>
        <p:nvSpPr>
          <p:cNvPr id="2694" name="Google Shape;2694;p49"/>
          <p:cNvSpPr txBox="1">
            <a:spLocks noGrp="1"/>
          </p:cNvSpPr>
          <p:nvPr>
            <p:ph type="title"/>
          </p:nvPr>
        </p:nvSpPr>
        <p:spPr>
          <a:xfrm>
            <a:off x="1113184" y="314474"/>
            <a:ext cx="7251588"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Case Study Example: Smart Home</a:t>
            </a:r>
            <a:endParaRPr dirty="0"/>
          </a:p>
        </p:txBody>
      </p:sp>
    </p:spTree>
    <p:extLst>
      <p:ext uri="{BB962C8B-B14F-4D97-AF65-F5344CB8AC3E}">
        <p14:creationId xmlns:p14="http://schemas.microsoft.com/office/powerpoint/2010/main" val="1496462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pic>
        <p:nvPicPr>
          <p:cNvPr id="2" name="Picture 1">
            <a:extLst>
              <a:ext uri="{FF2B5EF4-FFF2-40B4-BE49-F238E27FC236}">
                <a16:creationId xmlns:a16="http://schemas.microsoft.com/office/drawing/2014/main" id="{1A24115E-529E-5AB2-B06C-7957255143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39"/>
          <a:stretch/>
        </p:blipFill>
        <p:spPr bwMode="auto">
          <a:xfrm>
            <a:off x="4951061" y="930577"/>
            <a:ext cx="3554441" cy="3894144"/>
          </a:xfrm>
          <a:prstGeom prst="rect">
            <a:avLst/>
          </a:prstGeom>
          <a:ln>
            <a:noFill/>
          </a:ln>
          <a:extLst>
            <a:ext uri="{53640926-AAD7-44D8-BBD7-CCE9431645EC}">
              <a14:shadowObscured xmlns:a14="http://schemas.microsoft.com/office/drawing/2010/main"/>
            </a:ext>
          </a:extLst>
        </p:spPr>
      </p:pic>
      <p:sp>
        <p:nvSpPr>
          <p:cNvPr id="3010" name="Google Shape;3010;p53"/>
          <p:cNvSpPr/>
          <p:nvPr/>
        </p:nvSpPr>
        <p:spPr>
          <a:xfrm>
            <a:off x="725188" y="1906772"/>
            <a:ext cx="4087817" cy="1268819"/>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txBox="1">
            <a:spLocks noGrp="1"/>
          </p:cNvSpPr>
          <p:nvPr>
            <p:ph type="title"/>
          </p:nvPr>
        </p:nvSpPr>
        <p:spPr>
          <a:xfrm>
            <a:off x="1271016" y="338328"/>
            <a:ext cx="683056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Future Prospects of  Energy Efficiency in IoT</a:t>
            </a:r>
            <a:endParaRPr dirty="0"/>
          </a:p>
        </p:txBody>
      </p:sp>
      <p:sp>
        <p:nvSpPr>
          <p:cNvPr id="3153" name="Google Shape;3153;p53"/>
          <p:cNvSpPr txBox="1">
            <a:spLocks noGrp="1"/>
          </p:cNvSpPr>
          <p:nvPr>
            <p:ph type="subTitle" idx="4"/>
          </p:nvPr>
        </p:nvSpPr>
        <p:spPr>
          <a:xfrm>
            <a:off x="779058" y="1964563"/>
            <a:ext cx="4172003" cy="115323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Barlow Semi Condensed"/>
                <a:ea typeface="Barlow Semi Condensed"/>
                <a:cs typeface="Barlow Semi Condensed"/>
                <a:sym typeface="Barlow Semi Condensed"/>
              </a:rPr>
              <a:t>A recent report by </a:t>
            </a:r>
            <a:r>
              <a:rPr lang="en-US" dirty="0" err="1">
                <a:latin typeface="Barlow Semi Condensed"/>
                <a:ea typeface="Barlow Semi Condensed"/>
                <a:cs typeface="Barlow Semi Condensed"/>
                <a:sym typeface="Barlow Semi Condensed"/>
              </a:rPr>
              <a:t>Transforma</a:t>
            </a:r>
            <a:r>
              <a:rPr lang="en-US" dirty="0">
                <a:latin typeface="Barlow Semi Condensed"/>
                <a:ea typeface="Barlow Semi Condensed"/>
                <a:cs typeface="Barlow Semi Condensed"/>
                <a:sym typeface="Barlow Semi Condensed"/>
              </a:rPr>
              <a:t> Insights and 6GWorld predicts that IoT operations in 2030 will result in remarkable energy efficiency, saving more than eight times the energy they consume. </a:t>
            </a:r>
          </a:p>
        </p:txBody>
      </p:sp>
    </p:spTree>
    <p:extLst>
      <p:ext uri="{BB962C8B-B14F-4D97-AF65-F5344CB8AC3E}">
        <p14:creationId xmlns:p14="http://schemas.microsoft.com/office/powerpoint/2010/main" val="7537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Conclusion</a:t>
            </a:r>
            <a:endParaRPr dirty="0"/>
          </a:p>
        </p:txBody>
      </p:sp>
      <p:sp>
        <p:nvSpPr>
          <p:cNvPr id="3214" name="Google Shape;3214;p57"/>
          <p:cNvSpPr txBox="1">
            <a:spLocks noGrp="1"/>
          </p:cNvSpPr>
          <p:nvPr>
            <p:ph type="subTitle" idx="1"/>
          </p:nvPr>
        </p:nvSpPr>
        <p:spPr>
          <a:xfrm>
            <a:off x="4700171" y="1867889"/>
            <a:ext cx="3557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Barlow Semi Condensed"/>
                <a:ea typeface="Barlow Semi Condensed"/>
                <a:cs typeface="Barlow Semi Condensed"/>
                <a:sym typeface="Barlow Semi Condensed"/>
              </a:rPr>
              <a:t>If you think that the internet has changed your </a:t>
            </a:r>
            <a:r>
              <a:rPr lang="en-US" dirty="0">
                <a:solidFill>
                  <a:srgbClr val="494949"/>
                </a:solidFill>
                <a:latin typeface="Barlow Semi Condensed"/>
                <a:ea typeface="Barlow Semi Condensed"/>
                <a:cs typeface="Barlow Semi Condensed"/>
                <a:sym typeface="Barlow Semi Condensed"/>
              </a:rPr>
              <a:t>life</a:t>
            </a:r>
            <a:r>
              <a:rPr lang="en-US" dirty="0">
                <a:latin typeface="Barlow Semi Condensed"/>
                <a:ea typeface="Barlow Semi Condensed"/>
                <a:cs typeface="Barlow Semi Condensed"/>
                <a:sym typeface="Barlow Semi Condensed"/>
              </a:rPr>
              <a:t>, think again. </a:t>
            </a:r>
            <a:br>
              <a:rPr lang="en-US" dirty="0"/>
            </a:br>
            <a:r>
              <a:rPr lang="en-US" dirty="0"/>
              <a:t>The Internet of Things is about to change it all over again!</a:t>
            </a:r>
            <a:endParaRPr lang="en-US" dirty="0">
              <a:latin typeface="Barlow Semi Condensed"/>
              <a:ea typeface="Barlow Semi Condensed"/>
              <a:cs typeface="Barlow Semi Condensed"/>
              <a:sym typeface="Barlow Semi Condensed"/>
            </a:endParaRPr>
          </a:p>
        </p:txBody>
      </p:sp>
      <p:grpSp>
        <p:nvGrpSpPr>
          <p:cNvPr id="3215" name="Google Shape;3215;p57"/>
          <p:cNvGrpSpPr/>
          <p:nvPr/>
        </p:nvGrpSpPr>
        <p:grpSpPr>
          <a:xfrm>
            <a:off x="899732" y="1213281"/>
            <a:ext cx="3584753" cy="2934361"/>
            <a:chOff x="845850" y="467825"/>
            <a:chExt cx="5996575" cy="4908600"/>
          </a:xfrm>
        </p:grpSpPr>
        <p:sp>
          <p:nvSpPr>
            <p:cNvPr id="321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329;p44">
            <a:extLst>
              <a:ext uri="{FF2B5EF4-FFF2-40B4-BE49-F238E27FC236}">
                <a16:creationId xmlns:a16="http://schemas.microsoft.com/office/drawing/2014/main" id="{104656B5-5C96-D5D4-90A1-30B446639EF4}"/>
              </a:ext>
            </a:extLst>
          </p:cNvPr>
          <p:cNvSpPr txBox="1">
            <a:spLocks/>
          </p:cNvSpPr>
          <p:nvPr/>
        </p:nvSpPr>
        <p:spPr>
          <a:xfrm>
            <a:off x="4941023" y="3149458"/>
            <a:ext cx="32919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algn="r"/>
            <a:r>
              <a:rPr lang="en-US" sz="1800" dirty="0">
                <a:solidFill>
                  <a:srgbClr val="77C6FC"/>
                </a:solidFill>
                <a:latin typeface="Barlow Semi Condensed Medium"/>
                <a:ea typeface="Barlow Semi Condensed Medium"/>
                <a:cs typeface="Barlow Semi Condensed Medium"/>
                <a:sym typeface="Barlow Semi Condensed Medium"/>
              </a:rPr>
              <a:t>— </a:t>
            </a:r>
            <a:r>
              <a:rPr lang="en-US" sz="1800" dirty="0" err="1">
                <a:solidFill>
                  <a:srgbClr val="77C6FC"/>
                </a:solidFill>
                <a:latin typeface="Barlow Semi Condensed Medium"/>
                <a:ea typeface="Barlow Semi Condensed Medium"/>
                <a:cs typeface="Barlow Semi Condensed Medium"/>
                <a:sym typeface="Barlow Semi Condensed Medium"/>
              </a:rPr>
              <a:t>Bredan</a:t>
            </a:r>
            <a:r>
              <a:rPr lang="en-US" sz="1800" dirty="0">
                <a:solidFill>
                  <a:srgbClr val="77C6FC"/>
                </a:solidFill>
                <a:latin typeface="Barlow Semi Condensed Medium"/>
                <a:ea typeface="Barlow Semi Condensed Medium"/>
                <a:cs typeface="Barlow Semi Condensed Medium"/>
                <a:sym typeface="Barlow Semi Condensed Medium"/>
              </a:rPr>
              <a:t> O’Brien</a:t>
            </a:r>
          </a:p>
        </p:txBody>
      </p:sp>
    </p:spTree>
    <p:extLst>
      <p:ext uri="{BB962C8B-B14F-4D97-AF65-F5344CB8AC3E}">
        <p14:creationId xmlns:p14="http://schemas.microsoft.com/office/powerpoint/2010/main" val="95846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50"/>
          <p:cNvSpPr txBox="1">
            <a:spLocks noGrp="1"/>
          </p:cNvSpPr>
          <p:nvPr>
            <p:ph type="title"/>
          </p:nvPr>
        </p:nvSpPr>
        <p:spPr>
          <a:xfrm>
            <a:off x="2131148" y="1438689"/>
            <a:ext cx="4881703" cy="22661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Any Questions?</a:t>
            </a:r>
            <a:endParaRPr sz="72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0" name="Google Shape;4950;p65"/>
          <p:cNvSpPr txBox="1">
            <a:spLocks noGrp="1"/>
          </p:cNvSpPr>
          <p:nvPr>
            <p:ph type="body" idx="1"/>
          </p:nvPr>
        </p:nvSpPr>
        <p:spPr>
          <a:xfrm>
            <a:off x="1558457" y="1246850"/>
            <a:ext cx="6543922" cy="34046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err="1">
                <a:solidFill>
                  <a:srgbClr val="494949"/>
                </a:solidFill>
                <a:latin typeface="Barlow Semi Condensed Medium"/>
                <a:ea typeface="Barlow Semi Condensed Medium"/>
                <a:cs typeface="Barlow Semi Condensed Medium"/>
                <a:sym typeface="Barlow Semi Condensed Medium"/>
              </a:rPr>
              <a:t>Alenazi</a:t>
            </a:r>
            <a:r>
              <a:rPr lang="en-US" sz="1500" dirty="0">
                <a:solidFill>
                  <a:srgbClr val="494949"/>
                </a:solidFill>
                <a:latin typeface="Barlow Semi Condensed Medium"/>
                <a:ea typeface="Barlow Semi Condensed Medium"/>
                <a:cs typeface="Barlow Semi Condensed Medium"/>
                <a:sym typeface="Barlow Semi Condensed Medium"/>
              </a:rPr>
              <a:t>, M.M. (2023) IoT and Energy www.intechopen.com [online]. </a:t>
            </a:r>
            <a:r>
              <a:rPr lang="en-US" sz="1500" dirty="0" err="1">
                <a:solidFill>
                  <a:srgbClr val="494949"/>
                </a:solidFill>
                <a:latin typeface="Barlow Semi Condensed Medium"/>
                <a:ea typeface="Barlow Semi Condensed Medium"/>
                <a:cs typeface="Barlow Semi Condensed Medium"/>
                <a:sym typeface="Barlow Semi Condensed Medium"/>
              </a:rPr>
              <a:t>IntechOpen</a:t>
            </a:r>
            <a:r>
              <a:rPr lang="en-US" sz="1500" dirty="0">
                <a:solidFill>
                  <a:srgbClr val="494949"/>
                </a:solidFill>
                <a:latin typeface="Barlow Semi Condensed Medium"/>
                <a:ea typeface="Barlow Semi Condensed Medium"/>
                <a:cs typeface="Barlow Semi Condensed Medium"/>
                <a:sym typeface="Barlow Semi Condensed Medium"/>
              </a:rPr>
              <a:t>. Available from: </a:t>
            </a:r>
            <a:r>
              <a:rPr lang="en-US" sz="1500" dirty="0">
                <a:solidFill>
                  <a:srgbClr val="494949"/>
                </a:solidFill>
                <a:latin typeface="Barlow Semi Condensed Medium"/>
                <a:ea typeface="Barlow Semi Condensed Medium"/>
                <a:cs typeface="Barlow Semi Condensed Medium"/>
                <a:sym typeface="Barlow Semi Condensed Medium"/>
                <a:hlinkClick r:id="rId3"/>
              </a:rPr>
              <a:t>https://www.intechopen.com/online-first/88296</a:t>
            </a:r>
            <a:r>
              <a:rPr lang="en-US" sz="1500" dirty="0">
                <a:solidFill>
                  <a:srgbClr val="494949"/>
                </a:solidFill>
                <a:latin typeface="Barlow Semi Condensed Medium"/>
                <a:ea typeface="Barlow Semi Condensed Medium"/>
                <a:cs typeface="Barlow Semi Condensed Medium"/>
                <a:sym typeface="Barlow Semi Condensed Medium"/>
              </a:rPr>
              <a:t>.</a:t>
            </a: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US" sz="1500" dirty="0" err="1">
                <a:solidFill>
                  <a:srgbClr val="494949"/>
                </a:solidFill>
                <a:latin typeface="Barlow Semi Condensed Medium"/>
                <a:ea typeface="Barlow Semi Condensed Medium"/>
                <a:cs typeface="Barlow Semi Condensed Medium"/>
                <a:sym typeface="Barlow Semi Condensed Medium"/>
              </a:rPr>
              <a:t>Strathern</a:t>
            </a:r>
            <a:r>
              <a:rPr lang="en-US" sz="1500" dirty="0">
                <a:solidFill>
                  <a:srgbClr val="494949"/>
                </a:solidFill>
                <a:latin typeface="Barlow Semi Condensed Medium"/>
                <a:ea typeface="Barlow Semi Condensed Medium"/>
                <a:cs typeface="Barlow Semi Condensed Medium"/>
                <a:sym typeface="Barlow Semi Condensed Medium"/>
              </a:rPr>
              <a:t>, F. (2021) IoT Tech Saves 8 Times More Energy | IoT News Internet of Things News. 21 April 2021 [online]. Available from: </a:t>
            </a:r>
            <a:r>
              <a:rPr lang="en-US" sz="1500" dirty="0">
                <a:solidFill>
                  <a:srgbClr val="494949"/>
                </a:solidFill>
                <a:latin typeface="Barlow Semi Condensed Medium"/>
                <a:ea typeface="Barlow Semi Condensed Medium"/>
                <a:cs typeface="Barlow Semi Condensed Medium"/>
                <a:sym typeface="Barlow Semi Condensed Medium"/>
                <a:hlinkClick r:id="rId4"/>
              </a:rPr>
              <a:t>https://www.iottechnews.com/news/2021/apr/21/iot-technology-will-save-eight-times-the-energy-it-consumes-by-2030-new-report-shows/</a:t>
            </a:r>
            <a:r>
              <a:rPr lang="en-US" sz="1500" dirty="0">
                <a:solidFill>
                  <a:srgbClr val="494949"/>
                </a:solidFill>
                <a:latin typeface="Barlow Semi Condensed Medium"/>
                <a:ea typeface="Barlow Semi Condensed Medium"/>
                <a:cs typeface="Barlow Semi Condensed Medium"/>
                <a:sym typeface="Barlow Semi Condensed Medium"/>
              </a:rPr>
              <a:t>.</a:t>
            </a: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US" sz="1500" dirty="0">
                <a:solidFill>
                  <a:srgbClr val="494949"/>
                </a:solidFill>
                <a:latin typeface="Barlow Semi Condensed Medium"/>
                <a:ea typeface="Barlow Semi Condensed Medium"/>
                <a:cs typeface="Barlow Semi Condensed Medium"/>
                <a:sym typeface="Barlow Semi Condensed Medium"/>
              </a:rPr>
              <a:t> ‘6 Great Advantages of Transforming the Energy Sector with IoT’ (no date) Biz4Intellia [online]. Available from: </a:t>
            </a:r>
            <a:r>
              <a:rPr lang="en-US" sz="1500" dirty="0">
                <a:solidFill>
                  <a:srgbClr val="494949"/>
                </a:solidFill>
                <a:latin typeface="Barlow Semi Condensed Medium"/>
                <a:ea typeface="Barlow Semi Condensed Medium"/>
                <a:cs typeface="Barlow Semi Condensed Medium"/>
                <a:sym typeface="Barlow Semi Condensed Medium"/>
                <a:hlinkClick r:id="rId5"/>
              </a:rPr>
              <a:t>https://www.biz4intellia.com/blog/6-great-advantages-of-transforming-the-energy-sector-with-iot/#:~:text=IoT%20provides%20a%20smart%20grid</a:t>
            </a:r>
            <a:r>
              <a:rPr lang="en-US" sz="1500" dirty="0">
                <a:solidFill>
                  <a:srgbClr val="494949"/>
                </a:solidFill>
                <a:latin typeface="Barlow Semi Condensed Medium"/>
                <a:ea typeface="Barlow Semi Condensed Medium"/>
                <a:cs typeface="Barlow Semi Condensed Medium"/>
                <a:sym typeface="Barlow Semi Condensed Medium"/>
              </a:rPr>
              <a:t>.</a:t>
            </a: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US" sz="1500" dirty="0">
                <a:solidFill>
                  <a:srgbClr val="494949"/>
                </a:solidFill>
                <a:latin typeface="Barlow Semi Condensed Medium"/>
                <a:ea typeface="Barlow Semi Condensed Medium"/>
                <a:cs typeface="Barlow Semi Condensed Medium"/>
                <a:sym typeface="Barlow Semi Condensed Medium"/>
              </a:rPr>
              <a:t>‌</a:t>
            </a: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US" sz="1500" dirty="0">
                <a:solidFill>
                  <a:srgbClr val="494949"/>
                </a:solidFill>
                <a:latin typeface="Barlow Semi Condensed Medium"/>
                <a:ea typeface="Barlow Semi Condensed Medium"/>
                <a:cs typeface="Barlow Semi Condensed Medium"/>
                <a:sym typeface="Barlow Semi Condensed Medium"/>
              </a:rPr>
              <a:t>‌</a:t>
            </a: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endParaRPr lang="en-US" sz="1500" dirty="0">
              <a:solidFill>
                <a:srgbClr val="494949"/>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US" sz="1500" dirty="0">
                <a:solidFill>
                  <a:srgbClr val="494949"/>
                </a:solidFill>
                <a:latin typeface="Barlow Semi Condensed Medium"/>
                <a:ea typeface="Barlow Semi Condensed Medium"/>
                <a:cs typeface="Barlow Semi Condensed Medium"/>
                <a:sym typeface="Barlow Semi Condensed Medium"/>
              </a:rPr>
              <a:t>‌</a:t>
            </a:r>
          </a:p>
        </p:txBody>
      </p:sp>
      <p:sp>
        <p:nvSpPr>
          <p:cNvPr id="4952" name="Google Shape;4952;p6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849890" y="2191178"/>
            <a:ext cx="4073120" cy="15164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Energy Efficiency </a:t>
            </a:r>
            <a:br>
              <a:rPr lang="en" sz="4000" dirty="0"/>
            </a:br>
            <a:r>
              <a:rPr lang="en" sz="4000" dirty="0"/>
              <a:t>in IoT</a:t>
            </a:r>
            <a:endParaRPr sz="4000" dirty="0">
              <a:solidFill>
                <a:schemeClr val="dk2"/>
              </a:solidFill>
            </a:endParaRPr>
          </a:p>
        </p:txBody>
      </p:sp>
      <p:sp>
        <p:nvSpPr>
          <p:cNvPr id="1885" name="Google Shape;1885;p35"/>
          <p:cNvSpPr txBox="1">
            <a:spLocks noGrp="1"/>
          </p:cNvSpPr>
          <p:nvPr>
            <p:ph type="subTitle" idx="1"/>
          </p:nvPr>
        </p:nvSpPr>
        <p:spPr>
          <a:xfrm>
            <a:off x="6003250" y="3960379"/>
            <a:ext cx="2750480" cy="5746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300" dirty="0"/>
              <a:t>- Chandrakant Purbe</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13" name="Google Shape;3605;p63">
            <a:extLst>
              <a:ext uri="{FF2B5EF4-FFF2-40B4-BE49-F238E27FC236}">
                <a16:creationId xmlns:a16="http://schemas.microsoft.com/office/drawing/2014/main" id="{FAF37EC4-F89D-A2CD-E099-B94A9EC0455D}"/>
              </a:ext>
            </a:extLst>
          </p:cNvPr>
          <p:cNvSpPr txBox="1">
            <a:spLocks/>
          </p:cNvSpPr>
          <p:nvPr/>
        </p:nvSpPr>
        <p:spPr>
          <a:xfrm>
            <a:off x="2103150" y="1492650"/>
            <a:ext cx="49377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7200" dirty="0"/>
              <a:t>Thank You!</a:t>
            </a:r>
          </a:p>
        </p:txBody>
      </p:sp>
    </p:spTree>
    <p:extLst>
      <p:ext uri="{BB962C8B-B14F-4D97-AF65-F5344CB8AC3E}">
        <p14:creationId xmlns:p14="http://schemas.microsoft.com/office/powerpoint/2010/main" val="1872809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2" name="Picture 4" descr="Text&#10;&#10;Description automatically generated">
            <a:extLst>
              <a:ext uri="{FF2B5EF4-FFF2-40B4-BE49-F238E27FC236}">
                <a16:creationId xmlns:a16="http://schemas.microsoft.com/office/drawing/2014/main" id="{FC4E529B-B0E0-3EFF-BF84-136E7DD7D8E2}"/>
              </a:ext>
            </a:extLst>
          </p:cNvPr>
          <p:cNvPicPr>
            <a:picLocks noChangeAspect="1"/>
          </p:cNvPicPr>
          <p:nvPr/>
        </p:nvPicPr>
        <p:blipFill>
          <a:blip r:embed="rId3"/>
          <a:stretch>
            <a:fillRect/>
          </a:stretch>
        </p:blipFill>
        <p:spPr>
          <a:xfrm>
            <a:off x="1585134" y="3158488"/>
            <a:ext cx="1895508" cy="1070684"/>
          </a:xfrm>
          <a:prstGeom prst="rect">
            <a:avLst/>
          </a:prstGeom>
        </p:spPr>
      </p:pic>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Acknowledgement</a:t>
            </a:r>
            <a:endParaRPr dirty="0"/>
          </a:p>
        </p:txBody>
      </p:sp>
      <p:sp>
        <p:nvSpPr>
          <p:cNvPr id="1891" name="Google Shape;1891;p36"/>
          <p:cNvSpPr txBox="1">
            <a:spLocks noGrp="1"/>
          </p:cNvSpPr>
          <p:nvPr>
            <p:ph type="body" idx="1"/>
          </p:nvPr>
        </p:nvSpPr>
        <p:spPr>
          <a:xfrm>
            <a:off x="1165030" y="914328"/>
            <a:ext cx="6073024" cy="2162826"/>
          </a:xfrm>
          <a:prstGeom prst="rect">
            <a:avLst/>
          </a:prstGeom>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US" sz="2000" dirty="0">
                <a:latin typeface="Barlow Semi Condensed"/>
                <a:ea typeface="Barlow Semi Condensed"/>
                <a:cs typeface="Barlow Semi Condensed"/>
                <a:sym typeface="Barlow Semi Condensed"/>
              </a:rPr>
              <a:t>The British College</a:t>
            </a:r>
          </a:p>
          <a:p>
            <a:pPr marL="285750" lvl="0" indent="-285750" rtl="0">
              <a:spcBef>
                <a:spcPts val="0"/>
              </a:spcBef>
              <a:spcAft>
                <a:spcPts val="0"/>
              </a:spcAft>
              <a:buFont typeface="Arial" panose="020B0604020202020204" pitchFamily="34" charset="0"/>
              <a:buChar char="•"/>
            </a:pPr>
            <a:r>
              <a:rPr lang="en-US" sz="2000" dirty="0"/>
              <a:t>University of West of England (UWE)</a:t>
            </a:r>
          </a:p>
          <a:p>
            <a:pPr marL="285750" lvl="0" indent="-285750" rtl="0">
              <a:spcBef>
                <a:spcPts val="0"/>
              </a:spcBef>
              <a:spcAft>
                <a:spcPts val="0"/>
              </a:spcAft>
              <a:buFont typeface="Arial" panose="020B0604020202020204" pitchFamily="34" charset="0"/>
              <a:buChar char="•"/>
            </a:pPr>
            <a:r>
              <a:rPr lang="en-US" sz="2000" dirty="0"/>
              <a:t>CCA Department </a:t>
            </a:r>
          </a:p>
          <a:p>
            <a:pPr marL="285750" lvl="0" indent="-285750" rtl="0">
              <a:spcBef>
                <a:spcPts val="0"/>
              </a:spcBef>
              <a:spcAft>
                <a:spcPts val="0"/>
              </a:spcAft>
              <a:buFont typeface="Arial" panose="020B0604020202020204" pitchFamily="34" charset="0"/>
              <a:buChar char="•"/>
            </a:pPr>
            <a:r>
              <a:rPr lang="en-US" sz="2000" dirty="0"/>
              <a:t>Department of Cyber Security and Digital Forensics</a:t>
            </a:r>
          </a:p>
          <a:p>
            <a:pPr marL="285750" lvl="0" indent="-285750" rtl="0">
              <a:spcBef>
                <a:spcPts val="0"/>
              </a:spcBef>
              <a:spcAft>
                <a:spcPts val="0"/>
              </a:spcAft>
              <a:buFont typeface="Arial" panose="020B0604020202020204" pitchFamily="34" charset="0"/>
              <a:buChar char="•"/>
            </a:pPr>
            <a:endParaRPr sz="2000" dirty="0">
              <a:latin typeface="Barlow Semi Condensed"/>
              <a:ea typeface="Barlow Semi Condensed"/>
              <a:cs typeface="Barlow Semi Condensed"/>
              <a:sym typeface="Barlow Semi Condensed"/>
            </a:endParaRPr>
          </a:p>
        </p:txBody>
      </p:sp>
      <p:pic>
        <p:nvPicPr>
          <p:cNvPr id="3" name="Picture 5">
            <a:extLst>
              <a:ext uri="{FF2B5EF4-FFF2-40B4-BE49-F238E27FC236}">
                <a16:creationId xmlns:a16="http://schemas.microsoft.com/office/drawing/2014/main" id="{59ADCCB3-54CD-5BB9-3A2D-1C60C5316F08}"/>
              </a:ext>
            </a:extLst>
          </p:cNvPr>
          <p:cNvPicPr>
            <a:picLocks noChangeAspect="1"/>
          </p:cNvPicPr>
          <p:nvPr/>
        </p:nvPicPr>
        <p:blipFill>
          <a:blip r:embed="rId4"/>
          <a:stretch>
            <a:fillRect/>
          </a:stretch>
        </p:blipFill>
        <p:spPr>
          <a:xfrm>
            <a:off x="4150786" y="3158488"/>
            <a:ext cx="2181024" cy="1070684"/>
          </a:xfrm>
          <a:prstGeom prst="rect">
            <a:avLst/>
          </a:prstGeom>
        </p:spPr>
      </p:pic>
      <p:sp>
        <p:nvSpPr>
          <p:cNvPr id="4" name="Google Shape;1891;p36">
            <a:extLst>
              <a:ext uri="{FF2B5EF4-FFF2-40B4-BE49-F238E27FC236}">
                <a16:creationId xmlns:a16="http://schemas.microsoft.com/office/drawing/2014/main" id="{5CF8CE57-BCA1-62B7-3C70-B273F9283105}"/>
              </a:ext>
            </a:extLst>
          </p:cNvPr>
          <p:cNvSpPr txBox="1">
            <a:spLocks/>
          </p:cNvSpPr>
          <p:nvPr/>
        </p:nvSpPr>
        <p:spPr>
          <a:xfrm>
            <a:off x="6846073" y="3418848"/>
            <a:ext cx="2433099" cy="810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0" indent="0">
              <a:buNone/>
            </a:pPr>
            <a:r>
              <a:rPr lang="en-US" sz="2000" b="1" dirty="0"/>
              <a:t>Faculty Member</a:t>
            </a:r>
          </a:p>
          <a:p>
            <a:pPr marL="0" indent="0">
              <a:buNone/>
            </a:pPr>
            <a:r>
              <a:rPr lang="en-US" sz="1800" dirty="0"/>
              <a:t>Mr. Ujjwal Koirala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21504" y="43641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21033" y="1216512"/>
            <a:ext cx="619235" cy="715167"/>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22315" y="1983018"/>
            <a:ext cx="634849" cy="734693"/>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15712" y="2765285"/>
            <a:ext cx="629477" cy="728199"/>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717981" y="282858"/>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2140" name="Google Shape;2140;p37"/>
          <p:cNvSpPr txBox="1">
            <a:spLocks noGrp="1"/>
          </p:cNvSpPr>
          <p:nvPr>
            <p:ph type="subTitle" idx="1"/>
          </p:nvPr>
        </p:nvSpPr>
        <p:spPr>
          <a:xfrm>
            <a:off x="1663434" y="58064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Introduction</a:t>
            </a:r>
            <a:endParaRPr dirty="0"/>
          </a:p>
        </p:txBody>
      </p:sp>
      <p:sp>
        <p:nvSpPr>
          <p:cNvPr id="2141" name="Google Shape;2141;p37"/>
          <p:cNvSpPr txBox="1">
            <a:spLocks noGrp="1"/>
          </p:cNvSpPr>
          <p:nvPr>
            <p:ph type="subTitle" idx="3"/>
          </p:nvPr>
        </p:nvSpPr>
        <p:spPr>
          <a:xfrm>
            <a:off x="1667861" y="129913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Major Components of IoT</a:t>
            </a:r>
            <a:endParaRPr dirty="0"/>
          </a:p>
        </p:txBody>
      </p:sp>
      <p:sp>
        <p:nvSpPr>
          <p:cNvPr id="2143" name="Google Shape;2143;p37"/>
          <p:cNvSpPr txBox="1">
            <a:spLocks noGrp="1"/>
          </p:cNvSpPr>
          <p:nvPr>
            <p:ph type="subTitle" idx="5"/>
          </p:nvPr>
        </p:nvSpPr>
        <p:spPr>
          <a:xfrm>
            <a:off x="1655718" y="2070177"/>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How Does IoT Work?</a:t>
            </a:r>
            <a:endParaRPr dirty="0"/>
          </a:p>
        </p:txBody>
      </p:sp>
      <p:sp>
        <p:nvSpPr>
          <p:cNvPr id="2145" name="Google Shape;2145;p37"/>
          <p:cNvSpPr txBox="1">
            <a:spLocks noGrp="1"/>
          </p:cNvSpPr>
          <p:nvPr>
            <p:ph type="subTitle" idx="7"/>
          </p:nvPr>
        </p:nvSpPr>
        <p:spPr>
          <a:xfrm>
            <a:off x="1657133" y="287186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Benefits and Challenges </a:t>
            </a:r>
            <a:endParaRPr dirty="0"/>
          </a:p>
        </p:txBody>
      </p:sp>
      <p:sp>
        <p:nvSpPr>
          <p:cNvPr id="2147" name="Google Shape;2147;p37"/>
          <p:cNvSpPr txBox="1">
            <a:spLocks noGrp="1"/>
          </p:cNvSpPr>
          <p:nvPr>
            <p:ph type="title" idx="9"/>
          </p:nvPr>
        </p:nvSpPr>
        <p:spPr>
          <a:xfrm>
            <a:off x="803673" y="58521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8" name="Google Shape;2148;p37"/>
          <p:cNvSpPr txBox="1">
            <a:spLocks noGrp="1"/>
          </p:cNvSpPr>
          <p:nvPr>
            <p:ph type="title" idx="13"/>
          </p:nvPr>
        </p:nvSpPr>
        <p:spPr>
          <a:xfrm>
            <a:off x="803202" y="1357776"/>
            <a:ext cx="445779" cy="3387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9" name="Google Shape;2149;p37"/>
          <p:cNvSpPr txBox="1">
            <a:spLocks noGrp="1"/>
          </p:cNvSpPr>
          <p:nvPr>
            <p:ph type="title" idx="14"/>
          </p:nvPr>
        </p:nvSpPr>
        <p:spPr>
          <a:xfrm>
            <a:off x="804484" y="2134949"/>
            <a:ext cx="457018" cy="3472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0" name="Google Shape;2150;p37"/>
          <p:cNvSpPr txBox="1">
            <a:spLocks noGrp="1"/>
          </p:cNvSpPr>
          <p:nvPr>
            <p:ph type="title" idx="15"/>
          </p:nvPr>
        </p:nvSpPr>
        <p:spPr>
          <a:xfrm>
            <a:off x="797881" y="2914534"/>
            <a:ext cx="453152" cy="3443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8" name="Google Shape;2130;p37">
            <a:extLst>
              <a:ext uri="{FF2B5EF4-FFF2-40B4-BE49-F238E27FC236}">
                <a16:creationId xmlns:a16="http://schemas.microsoft.com/office/drawing/2014/main" id="{671F59FF-8402-78F5-DB61-86732AAE0E37}"/>
              </a:ext>
            </a:extLst>
          </p:cNvPr>
          <p:cNvGrpSpPr/>
          <p:nvPr/>
        </p:nvGrpSpPr>
        <p:grpSpPr>
          <a:xfrm>
            <a:off x="722315" y="3545414"/>
            <a:ext cx="612590" cy="708664"/>
            <a:chOff x="731647" y="3806675"/>
            <a:chExt cx="635100" cy="734704"/>
          </a:xfrm>
        </p:grpSpPr>
        <p:grpSp>
          <p:nvGrpSpPr>
            <p:cNvPr id="9" name="Google Shape;2131;p37">
              <a:extLst>
                <a:ext uri="{FF2B5EF4-FFF2-40B4-BE49-F238E27FC236}">
                  <a16:creationId xmlns:a16="http://schemas.microsoft.com/office/drawing/2014/main" id="{5B0B6841-0E95-10D1-35AE-DFD97220866D}"/>
                </a:ext>
              </a:extLst>
            </p:cNvPr>
            <p:cNvGrpSpPr/>
            <p:nvPr/>
          </p:nvGrpSpPr>
          <p:grpSpPr>
            <a:xfrm>
              <a:off x="731647" y="3806675"/>
              <a:ext cx="635100" cy="635100"/>
              <a:chOff x="917231" y="3983097"/>
              <a:chExt cx="635100" cy="635100"/>
            </a:xfrm>
          </p:grpSpPr>
          <p:sp>
            <p:nvSpPr>
              <p:cNvPr id="14" name="Google Shape;2132;p37">
                <a:extLst>
                  <a:ext uri="{FF2B5EF4-FFF2-40B4-BE49-F238E27FC236}">
                    <a16:creationId xmlns:a16="http://schemas.microsoft.com/office/drawing/2014/main" id="{D7E07716-37F1-6D3D-B249-D77699CAE51B}"/>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33;p37">
                <a:extLst>
                  <a:ext uri="{FF2B5EF4-FFF2-40B4-BE49-F238E27FC236}">
                    <a16:creationId xmlns:a16="http://schemas.microsoft.com/office/drawing/2014/main" id="{B5B4136B-AEA1-798E-7726-EE0DCF8A51FF}"/>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134;p37">
              <a:extLst>
                <a:ext uri="{FF2B5EF4-FFF2-40B4-BE49-F238E27FC236}">
                  <a16:creationId xmlns:a16="http://schemas.microsoft.com/office/drawing/2014/main" id="{9BF2FBE0-91AE-6215-4ADE-3228F882B8BA}"/>
                </a:ext>
              </a:extLst>
            </p:cNvPr>
            <p:cNvGrpSpPr/>
            <p:nvPr/>
          </p:nvGrpSpPr>
          <p:grpSpPr>
            <a:xfrm>
              <a:off x="961679" y="4514379"/>
              <a:ext cx="175013" cy="27000"/>
              <a:chOff x="5662375" y="212375"/>
              <a:chExt cx="175013" cy="27000"/>
            </a:xfrm>
          </p:grpSpPr>
          <p:sp>
            <p:nvSpPr>
              <p:cNvPr id="11" name="Google Shape;2135;p37">
                <a:extLst>
                  <a:ext uri="{FF2B5EF4-FFF2-40B4-BE49-F238E27FC236}">
                    <a16:creationId xmlns:a16="http://schemas.microsoft.com/office/drawing/2014/main" id="{60667AF9-21B7-DBD3-FDE1-3093A7AC6B22}"/>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2" name="Google Shape;2136;p37">
                <a:extLst>
                  <a:ext uri="{FF2B5EF4-FFF2-40B4-BE49-F238E27FC236}">
                    <a16:creationId xmlns:a16="http://schemas.microsoft.com/office/drawing/2014/main" id="{01F63766-FF3A-7893-970B-B8FCF5B16583}"/>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3" name="Google Shape;2137;p37">
                <a:extLst>
                  <a:ext uri="{FF2B5EF4-FFF2-40B4-BE49-F238E27FC236}">
                    <a16:creationId xmlns:a16="http://schemas.microsoft.com/office/drawing/2014/main" id="{568A1752-CDF8-BB89-9EBC-94B3CA634C6E}"/>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6" name="Google Shape;2150;p37">
            <a:extLst>
              <a:ext uri="{FF2B5EF4-FFF2-40B4-BE49-F238E27FC236}">
                <a16:creationId xmlns:a16="http://schemas.microsoft.com/office/drawing/2014/main" id="{F11AC74D-73B3-2443-BB63-CED20B816093}"/>
              </a:ext>
            </a:extLst>
          </p:cNvPr>
          <p:cNvSpPr txBox="1">
            <a:spLocks/>
          </p:cNvSpPr>
          <p:nvPr/>
        </p:nvSpPr>
        <p:spPr>
          <a:xfrm>
            <a:off x="804484" y="3684363"/>
            <a:ext cx="440995" cy="3350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05</a:t>
            </a:r>
          </a:p>
        </p:txBody>
      </p:sp>
      <p:sp>
        <p:nvSpPr>
          <p:cNvPr id="17" name="Google Shape;2140;p37">
            <a:extLst>
              <a:ext uri="{FF2B5EF4-FFF2-40B4-BE49-F238E27FC236}">
                <a16:creationId xmlns:a16="http://schemas.microsoft.com/office/drawing/2014/main" id="{FAD4EA7F-518F-2D43-9134-CC973D0C448E}"/>
              </a:ext>
            </a:extLst>
          </p:cNvPr>
          <p:cNvSpPr txBox="1">
            <a:spLocks/>
          </p:cNvSpPr>
          <p:nvPr/>
        </p:nvSpPr>
        <p:spPr>
          <a:xfrm>
            <a:off x="1662010" y="3546415"/>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Case Study and Future</a:t>
            </a:r>
          </a:p>
        </p:txBody>
      </p:sp>
      <p:grpSp>
        <p:nvGrpSpPr>
          <p:cNvPr id="18" name="Google Shape;2130;p37">
            <a:extLst>
              <a:ext uri="{FF2B5EF4-FFF2-40B4-BE49-F238E27FC236}">
                <a16:creationId xmlns:a16="http://schemas.microsoft.com/office/drawing/2014/main" id="{B6CFCFA9-D003-FE83-17E0-DA722AF9DF0E}"/>
              </a:ext>
            </a:extLst>
          </p:cNvPr>
          <p:cNvGrpSpPr/>
          <p:nvPr/>
        </p:nvGrpSpPr>
        <p:grpSpPr>
          <a:xfrm>
            <a:off x="724813" y="4333018"/>
            <a:ext cx="635100" cy="734704"/>
            <a:chOff x="731647" y="3806675"/>
            <a:chExt cx="635100" cy="734704"/>
          </a:xfrm>
        </p:grpSpPr>
        <p:grpSp>
          <p:nvGrpSpPr>
            <p:cNvPr id="19" name="Google Shape;2131;p37">
              <a:extLst>
                <a:ext uri="{FF2B5EF4-FFF2-40B4-BE49-F238E27FC236}">
                  <a16:creationId xmlns:a16="http://schemas.microsoft.com/office/drawing/2014/main" id="{63D8D008-8891-BC1A-81D4-344B8A5D5142}"/>
                </a:ext>
              </a:extLst>
            </p:cNvPr>
            <p:cNvGrpSpPr/>
            <p:nvPr/>
          </p:nvGrpSpPr>
          <p:grpSpPr>
            <a:xfrm>
              <a:off x="731647" y="3806675"/>
              <a:ext cx="635100" cy="635100"/>
              <a:chOff x="917231" y="3983097"/>
              <a:chExt cx="635100" cy="635100"/>
            </a:xfrm>
          </p:grpSpPr>
          <p:sp>
            <p:nvSpPr>
              <p:cNvPr id="24" name="Google Shape;2132;p37">
                <a:extLst>
                  <a:ext uri="{FF2B5EF4-FFF2-40B4-BE49-F238E27FC236}">
                    <a16:creationId xmlns:a16="http://schemas.microsoft.com/office/drawing/2014/main" id="{DAF30E69-BE02-12A3-3324-167050EDB002}"/>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33;p37">
                <a:extLst>
                  <a:ext uri="{FF2B5EF4-FFF2-40B4-BE49-F238E27FC236}">
                    <a16:creationId xmlns:a16="http://schemas.microsoft.com/office/drawing/2014/main" id="{BC179CF2-DDFB-94DC-0F01-F306D4A6DBDF}"/>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134;p37">
              <a:extLst>
                <a:ext uri="{FF2B5EF4-FFF2-40B4-BE49-F238E27FC236}">
                  <a16:creationId xmlns:a16="http://schemas.microsoft.com/office/drawing/2014/main" id="{59912AB8-9A23-5832-DCFA-1E2B7736FCDA}"/>
                </a:ext>
              </a:extLst>
            </p:cNvPr>
            <p:cNvGrpSpPr/>
            <p:nvPr/>
          </p:nvGrpSpPr>
          <p:grpSpPr>
            <a:xfrm>
              <a:off x="961679" y="4514379"/>
              <a:ext cx="175013" cy="27000"/>
              <a:chOff x="5662375" y="212375"/>
              <a:chExt cx="175013" cy="27000"/>
            </a:xfrm>
          </p:grpSpPr>
          <p:sp>
            <p:nvSpPr>
              <p:cNvPr id="21" name="Google Shape;2135;p37">
                <a:extLst>
                  <a:ext uri="{FF2B5EF4-FFF2-40B4-BE49-F238E27FC236}">
                    <a16:creationId xmlns:a16="http://schemas.microsoft.com/office/drawing/2014/main" id="{F17A4E70-3806-BA79-CC70-28ADCA42436D}"/>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 name="Google Shape;2136;p37">
                <a:extLst>
                  <a:ext uri="{FF2B5EF4-FFF2-40B4-BE49-F238E27FC236}">
                    <a16:creationId xmlns:a16="http://schemas.microsoft.com/office/drawing/2014/main" id="{C3135D11-1E1D-9E9A-B2AE-ACABCE408153}"/>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 name="Google Shape;2137;p37">
                <a:extLst>
                  <a:ext uri="{FF2B5EF4-FFF2-40B4-BE49-F238E27FC236}">
                    <a16:creationId xmlns:a16="http://schemas.microsoft.com/office/drawing/2014/main" id="{9EA3AEF1-33CF-60FA-D02D-7493BD1897B9}"/>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6" name="Google Shape;2150;p37">
            <a:extLst>
              <a:ext uri="{FF2B5EF4-FFF2-40B4-BE49-F238E27FC236}">
                <a16:creationId xmlns:a16="http://schemas.microsoft.com/office/drawing/2014/main" id="{94E0F36D-C3F5-8545-4365-FB136E32EFE1}"/>
              </a:ext>
            </a:extLst>
          </p:cNvPr>
          <p:cNvSpPr txBox="1">
            <a:spLocks/>
          </p:cNvSpPr>
          <p:nvPr/>
        </p:nvSpPr>
        <p:spPr>
          <a:xfrm>
            <a:off x="806982" y="4485695"/>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06</a:t>
            </a:r>
          </a:p>
        </p:txBody>
      </p:sp>
      <p:sp>
        <p:nvSpPr>
          <p:cNvPr id="27" name="Google Shape;2140;p37">
            <a:extLst>
              <a:ext uri="{FF2B5EF4-FFF2-40B4-BE49-F238E27FC236}">
                <a16:creationId xmlns:a16="http://schemas.microsoft.com/office/drawing/2014/main" id="{C0F86E82-DE61-CCEF-AB4B-90684E2F4CAF}"/>
              </a:ext>
            </a:extLst>
          </p:cNvPr>
          <p:cNvSpPr txBox="1">
            <a:spLocks/>
          </p:cNvSpPr>
          <p:nvPr/>
        </p:nvSpPr>
        <p:spPr>
          <a:xfrm>
            <a:off x="1664968" y="4335456"/>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436" y="52691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39"/>
          <p:cNvSpPr txBox="1"/>
          <p:nvPr/>
        </p:nvSpPr>
        <p:spPr>
          <a:xfrm>
            <a:off x="4039175" y="1473608"/>
            <a:ext cx="1065600" cy="3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dirty="0">
                <a:solidFill>
                  <a:schemeClr val="dk2"/>
                </a:solidFill>
                <a:latin typeface="Abel"/>
                <a:ea typeface="Abel"/>
                <a:cs typeface="Abel"/>
                <a:sym typeface="Abel"/>
              </a:rPr>
              <a:t>IoT</a:t>
            </a:r>
            <a:endParaRPr sz="1800" dirty="0">
              <a:solidFill>
                <a:schemeClr val="dk2"/>
              </a:solidFill>
              <a:latin typeface="Abel"/>
              <a:ea typeface="Abel"/>
              <a:cs typeface="Abel"/>
              <a:sym typeface="Abel"/>
            </a:endParaRPr>
          </a:p>
        </p:txBody>
      </p:sp>
      <p:grpSp>
        <p:nvGrpSpPr>
          <p:cNvPr id="2166" name="Google Shape;2166;p39"/>
          <p:cNvGrpSpPr/>
          <p:nvPr/>
        </p:nvGrpSpPr>
        <p:grpSpPr>
          <a:xfrm>
            <a:off x="4276542" y="950661"/>
            <a:ext cx="591455" cy="590639"/>
            <a:chOff x="1190625" y="238125"/>
            <a:chExt cx="5238750" cy="5231525"/>
          </a:xfrm>
        </p:grpSpPr>
        <p:sp>
          <p:nvSpPr>
            <p:cNvPr id="2167" name="Google Shape;2167;p39"/>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8" name="Google Shape;2168;p39"/>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69" name="Google Shape;2169;p39"/>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0" name="Google Shape;2170;p39"/>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1" name="Google Shape;2171;p39"/>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2" name="Google Shape;2172;p39"/>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3" name="Google Shape;2173;p39"/>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4" name="Google Shape;2174;p39"/>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5" name="Google Shape;2175;p39"/>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76" name="Google Shape;2176;p39"/>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77" name="Google Shape;2177;p39"/>
          <p:cNvSpPr txBox="1">
            <a:spLocks noGrp="1"/>
          </p:cNvSpPr>
          <p:nvPr>
            <p:ph type="title"/>
          </p:nvPr>
        </p:nvSpPr>
        <p:spPr>
          <a:xfrm>
            <a:off x="2290250" y="228081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a:t>
            </a:r>
            <a:endParaRPr dirty="0"/>
          </a:p>
        </p:txBody>
      </p:sp>
      <p:sp>
        <p:nvSpPr>
          <p:cNvPr id="2178" name="Google Shape;2178;p39"/>
          <p:cNvSpPr txBox="1">
            <a:spLocks noGrp="1"/>
          </p:cNvSpPr>
          <p:nvPr>
            <p:ph type="subTitle" idx="1"/>
          </p:nvPr>
        </p:nvSpPr>
        <p:spPr>
          <a:xfrm>
            <a:off x="2290250" y="2796527"/>
            <a:ext cx="4809600" cy="138340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Barlow Semi Condensed"/>
                <a:ea typeface="Barlow Semi Condensed"/>
                <a:cs typeface="Barlow Semi Condensed"/>
                <a:sym typeface="Barlow Semi Condensed"/>
              </a:rPr>
              <a:t>IoT stands for the Internet of Things. It refers to a network of interconnected physical devices, vehicles, buildings, and other objects embedded with sensors, software, and network connectivity. Energy efficiency in IoT is the process of monitoring, control, and conservation of energy across sectors using IoT integration.</a:t>
            </a:r>
            <a:endParaRPr dirty="0">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pic>
        <p:nvPicPr>
          <p:cNvPr id="19" name="Picture 18" descr="A diagram of a diagram of iot ecosystem&#10;&#10;Description automatically generated">
            <a:extLst>
              <a:ext uri="{FF2B5EF4-FFF2-40B4-BE49-F238E27FC236}">
                <a16:creationId xmlns:a16="http://schemas.microsoft.com/office/drawing/2014/main" id="{759CAD99-EA9D-B391-97BC-7C7B7A0DA970}"/>
              </a:ext>
            </a:extLst>
          </p:cNvPr>
          <p:cNvPicPr>
            <a:picLocks noChangeAspect="1"/>
          </p:cNvPicPr>
          <p:nvPr/>
        </p:nvPicPr>
        <p:blipFill rotWithShape="1">
          <a:blip r:embed="rId3"/>
          <a:srcRect t="20670" b="15560"/>
          <a:stretch/>
        </p:blipFill>
        <p:spPr>
          <a:xfrm>
            <a:off x="1057475" y="1279672"/>
            <a:ext cx="7204059" cy="2584155"/>
          </a:xfrm>
          <a:prstGeom prst="rect">
            <a:avLst/>
          </a:prstGeom>
        </p:spPr>
      </p:pic>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Components of IoT Ecosytem</a:t>
            </a:r>
            <a:endParaRPr dirty="0"/>
          </a:p>
        </p:txBody>
      </p:sp>
      <p:grpSp>
        <p:nvGrpSpPr>
          <p:cNvPr id="20" name="Google Shape;2187;p40">
            <a:extLst>
              <a:ext uri="{FF2B5EF4-FFF2-40B4-BE49-F238E27FC236}">
                <a16:creationId xmlns:a16="http://schemas.microsoft.com/office/drawing/2014/main" id="{79CF6000-E16A-1E50-EDC2-6E3FA1E40905}"/>
              </a:ext>
            </a:extLst>
          </p:cNvPr>
          <p:cNvGrpSpPr/>
          <p:nvPr/>
        </p:nvGrpSpPr>
        <p:grpSpPr>
          <a:xfrm>
            <a:off x="4484492" y="4210871"/>
            <a:ext cx="175013" cy="27000"/>
            <a:chOff x="5662375" y="212375"/>
            <a:chExt cx="175013" cy="27000"/>
          </a:xfrm>
        </p:grpSpPr>
        <p:sp>
          <p:nvSpPr>
            <p:cNvPr id="21" name="Google Shape;2188;p40">
              <a:extLst>
                <a:ext uri="{FF2B5EF4-FFF2-40B4-BE49-F238E27FC236}">
                  <a16:creationId xmlns:a16="http://schemas.microsoft.com/office/drawing/2014/main" id="{044AEE21-6737-69CE-1A03-1A157C4E14D9}"/>
                </a:ext>
              </a:extLst>
            </p:cNvPr>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 name="Google Shape;2189;p40">
              <a:extLst>
                <a:ext uri="{FF2B5EF4-FFF2-40B4-BE49-F238E27FC236}">
                  <a16:creationId xmlns:a16="http://schemas.microsoft.com/office/drawing/2014/main" id="{3F0EC8F8-FD01-F76C-3A14-809B9284C879}"/>
                </a:ext>
              </a:extLst>
            </p:cNvPr>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 name="Google Shape;2190;p40">
              <a:extLst>
                <a:ext uri="{FF2B5EF4-FFF2-40B4-BE49-F238E27FC236}">
                  <a16:creationId xmlns:a16="http://schemas.microsoft.com/office/drawing/2014/main" id="{139C9415-33ED-4CDF-7AF9-39616D634E19}"/>
                </a:ext>
              </a:extLst>
            </p:cNvPr>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086513" y="158003"/>
            <a:ext cx="3064985" cy="365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How Does IoT Work?</a:t>
            </a:r>
            <a:endParaRPr sz="2400" dirty="0"/>
          </a:p>
        </p:txBody>
      </p:sp>
      <p:sp>
        <p:nvSpPr>
          <p:cNvPr id="2139" name="Google Shape;2139;p37"/>
          <p:cNvSpPr txBox="1">
            <a:spLocks noGrp="1"/>
          </p:cNvSpPr>
          <p:nvPr>
            <p:ph type="subTitle" idx="2"/>
          </p:nvPr>
        </p:nvSpPr>
        <p:spPr>
          <a:xfrm>
            <a:off x="1664208" y="713231"/>
            <a:ext cx="2954798" cy="594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2"/>
                </a:solidFill>
                <a:latin typeface="Barlow Semi Condensed"/>
                <a:ea typeface="Barlow Semi Condensed"/>
                <a:cs typeface="Barlow Semi Condensed"/>
                <a:sym typeface="Barlow Semi Condensed"/>
              </a:rPr>
              <a:t>Data collected</a:t>
            </a:r>
            <a:r>
              <a:rPr lang="en" dirty="0"/>
              <a:t> by sensors/devices from the environment.</a:t>
            </a:r>
            <a:endParaRPr sz="1600" dirty="0">
              <a:solidFill>
                <a:schemeClr val="dk2"/>
              </a:solidFill>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Data Acquisiton</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Data Transmission</a:t>
            </a:r>
            <a:endParaRPr dirty="0"/>
          </a:p>
        </p:txBody>
      </p:sp>
      <p:sp>
        <p:nvSpPr>
          <p:cNvPr id="2142" name="Google Shape;2142;p37"/>
          <p:cNvSpPr txBox="1">
            <a:spLocks noGrp="1"/>
          </p:cNvSpPr>
          <p:nvPr>
            <p:ph type="subTitle" idx="4"/>
          </p:nvPr>
        </p:nvSpPr>
        <p:spPr>
          <a:xfrm>
            <a:off x="1664208" y="1792224"/>
            <a:ext cx="2954798"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It is the exchange of collected data to the cloud via Gateways.</a:t>
            </a:r>
            <a:endParaRPr dirty="0"/>
          </a:p>
        </p:txBody>
      </p:sp>
      <p:sp>
        <p:nvSpPr>
          <p:cNvPr id="2143" name="Google Shape;2143;p37"/>
          <p:cNvSpPr txBox="1">
            <a:spLocks noGrp="1"/>
          </p:cNvSpPr>
          <p:nvPr>
            <p:ph type="subTitle" idx="5"/>
          </p:nvPr>
        </p:nvSpPr>
        <p:spPr>
          <a:xfrm>
            <a:off x="1664208" y="2587752"/>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Data Processing</a:t>
            </a:r>
            <a:endParaRPr dirty="0"/>
          </a:p>
        </p:txBody>
      </p:sp>
      <p:sp>
        <p:nvSpPr>
          <p:cNvPr id="2144" name="Google Shape;2144;p37"/>
          <p:cNvSpPr txBox="1">
            <a:spLocks noGrp="1"/>
          </p:cNvSpPr>
          <p:nvPr>
            <p:ph type="subTitle" idx="6"/>
          </p:nvPr>
        </p:nvSpPr>
        <p:spPr>
          <a:xfrm>
            <a:off x="1664207" y="2871216"/>
            <a:ext cx="3137847" cy="8325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It is the collection, analysis and interpretation of data transmitted by interconnected devices </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Data Analytics</a:t>
            </a:r>
            <a:endParaRPr dirty="0"/>
          </a:p>
        </p:txBody>
      </p:sp>
      <p:sp>
        <p:nvSpPr>
          <p:cNvPr id="2146" name="Google Shape;2146;p37"/>
          <p:cNvSpPr txBox="1">
            <a:spLocks noGrp="1"/>
          </p:cNvSpPr>
          <p:nvPr>
            <p:ph type="subTitle" idx="8"/>
          </p:nvPr>
        </p:nvSpPr>
        <p:spPr>
          <a:xfrm>
            <a:off x="1664207" y="3950208"/>
            <a:ext cx="3591355" cy="9211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It is the process of examining, cleaning, transforming, and modelling data to extract useful information.</a:t>
            </a:r>
            <a:endParaRPr dirty="0"/>
          </a:p>
        </p:txBody>
      </p:sp>
      <p:pic>
        <p:nvPicPr>
          <p:cNvPr id="7" name="Picture 6" descr="A diagram of a cloud computing system">
            <a:extLst>
              <a:ext uri="{FF2B5EF4-FFF2-40B4-BE49-F238E27FC236}">
                <a16:creationId xmlns:a16="http://schemas.microsoft.com/office/drawing/2014/main" id="{ACFFF3F9-D1EE-A0E1-1062-7CA53A3E5E0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6852" b="94444" l="23125" r="76250">
                        <a14:foregroundMark x1="29688" y1="31481" x2="28125" y2="41296"/>
                        <a14:foregroundMark x1="28125" y1="41296" x2="31667" y2="42037"/>
                        <a14:foregroundMark x1="28646" y1="68333" x2="28646" y2="68333"/>
                        <a14:foregroundMark x1="29167" y1="67778" x2="29167" y2="67778"/>
                        <a14:foregroundMark x1="31875" y1="65000" x2="31875" y2="65000"/>
                        <a14:foregroundMark x1="30521" y1="70000" x2="30521" y2="70000"/>
                        <a14:foregroundMark x1="26875" y1="57222" x2="26875" y2="57222"/>
                        <a14:foregroundMark x1="24688" y1="58519" x2="23229" y2="67963"/>
                        <a14:foregroundMark x1="23229" y1="67963" x2="27813" y2="76852"/>
                        <a14:foregroundMark x1="27813" y1="76852" x2="33125" y2="71852"/>
                        <a14:foregroundMark x1="33125" y1="71852" x2="33542" y2="59444"/>
                        <a14:foregroundMark x1="33542" y1="59444" x2="31979" y2="56667"/>
                        <a14:foregroundMark x1="31667" y1="31667" x2="27917" y2="41667"/>
                        <a14:foregroundMark x1="27917" y1="41667" x2="31250" y2="49074"/>
                        <a14:foregroundMark x1="31250" y1="49074" x2="37396" y2="41852"/>
                        <a14:foregroundMark x1="37396" y1="41852" x2="39688" y2="35000"/>
                        <a14:foregroundMark x1="44688" y1="43704" x2="53542" y2="36667"/>
                        <a14:foregroundMark x1="53854" y1="36481" x2="55625" y2="35000"/>
                        <a14:foregroundMark x1="55625" y1="35000" x2="55625" y2="35000"/>
                        <a14:foregroundMark x1="55937" y1="32963" x2="55937" y2="32963"/>
                        <a14:foregroundMark x1="54167" y1="29259" x2="54167" y2="29259"/>
                        <a14:foregroundMark x1="46979" y1="28519" x2="46979" y2="28519"/>
                        <a14:foregroundMark x1="47917" y1="27778" x2="47917" y2="27778"/>
                        <a14:foregroundMark x1="52708" y1="46852" x2="52708" y2="46852"/>
                        <a14:foregroundMark x1="61250" y1="42037" x2="61250" y2="42037"/>
                        <a14:foregroundMark x1="64583" y1="41852" x2="64583" y2="41852"/>
                        <a14:foregroundMark x1="66979" y1="39074" x2="66979" y2="39074"/>
                        <a14:foregroundMark x1="66979" y1="39444" x2="66979" y2="39444"/>
                        <a14:foregroundMark x1="66979" y1="39444" x2="66979" y2="39444"/>
                        <a14:foregroundMark x1="66979" y1="39444" x2="66979" y2="39444"/>
                        <a14:foregroundMark x1="66979" y1="39444" x2="66979" y2="39444"/>
                        <a14:foregroundMark x1="45521" y1="30370" x2="44167" y2="41481"/>
                        <a14:foregroundMark x1="44167" y1="41481" x2="49792" y2="46296"/>
                        <a14:foregroundMark x1="49792" y1="46296" x2="55313" y2="42407"/>
                        <a14:foregroundMark x1="55313" y1="42407" x2="55521" y2="42222"/>
                        <a14:foregroundMark x1="60938" y1="33333" x2="66771" y2="33333"/>
                        <a14:foregroundMark x1="66771" y1="33333" x2="70833" y2="42037"/>
                        <a14:foregroundMark x1="70833" y1="42037" x2="69167" y2="47593"/>
                        <a14:foregroundMark x1="68333" y1="48704" x2="66563" y2="51111"/>
                        <a14:foregroundMark x1="69375" y1="48519" x2="71354" y2="46111"/>
                        <a14:foregroundMark x1="71563" y1="42222" x2="71563" y2="42222"/>
                        <a14:foregroundMark x1="41771" y1="89444" x2="56146" y2="90000"/>
                        <a14:foregroundMark x1="42708" y1="93519" x2="48542" y2="93519"/>
                        <a14:foregroundMark x1="31354" y1="31481" x2="36667" y2="31481"/>
                        <a14:foregroundMark x1="50208" y1="26852" x2="52604" y2="27222"/>
                        <a14:foregroundMark x1="48021" y1="47963" x2="50417" y2="47963"/>
                        <a14:foregroundMark x1="55521" y1="40185" x2="56354" y2="36481"/>
                        <a14:foregroundMark x1="67083" y1="50741" x2="60521" y2="47222"/>
                        <a14:foregroundMark x1="60521" y1="47222" x2="61875" y2="34630"/>
                        <a14:foregroundMark x1="61875" y1="34630" x2="66979" y2="32037"/>
                        <a14:foregroundMark x1="66979" y1="32037" x2="71354" y2="40741"/>
                        <a14:foregroundMark x1="71667" y1="42593" x2="70313" y2="33704"/>
                        <a14:foregroundMark x1="70313" y1="33704" x2="62500" y2="31111"/>
                        <a14:foregroundMark x1="62500" y1="31111" x2="59688" y2="40926"/>
                        <a14:foregroundMark x1="59688" y1="40926" x2="62500" y2="49630"/>
                        <a14:foregroundMark x1="62500" y1="49630" x2="65938" y2="51481"/>
                        <a14:foregroundMark x1="62708" y1="31481" x2="68750" y2="30556"/>
                        <a14:foregroundMark x1="68750" y1="30556" x2="68958" y2="30556"/>
                        <a14:foregroundMark x1="64688" y1="73519" x2="65313" y2="63704"/>
                        <a14:foregroundMark x1="65313" y1="63704" x2="71667" y2="58519"/>
                        <a14:foregroundMark x1="71667" y1="58519" x2="76146" y2="68889"/>
                        <a14:foregroundMark x1="76146" y1="68889" x2="71979" y2="76111"/>
                        <a14:foregroundMark x1="71979" y1="76111" x2="71354" y2="76296"/>
                        <a14:foregroundMark x1="74792" y1="63889" x2="74688" y2="70741"/>
                        <a14:foregroundMark x1="64688" y1="69074" x2="66771" y2="60370"/>
                        <a14:foregroundMark x1="66771" y1="60370" x2="72813" y2="57222"/>
                        <a14:foregroundMark x1="72813" y1="57222" x2="76250" y2="65370"/>
                        <a14:foregroundMark x1="65208" y1="72778" x2="71563" y2="76852"/>
                        <a14:foregroundMark x1="71563" y1="76852" x2="76250" y2="71296"/>
                        <a14:foregroundMark x1="76250" y1="71296" x2="76354" y2="69630"/>
                        <a14:foregroundMark x1="71979" y1="77593" x2="66042" y2="75556"/>
                        <a14:foregroundMark x1="64271" y1="68148" x2="66771" y2="59630"/>
                        <a14:foregroundMark x1="66771" y1="59630" x2="72083" y2="57407"/>
                        <a14:foregroundMark x1="72083" y1="57407" x2="72083" y2="57222"/>
                        <a14:foregroundMark x1="65417" y1="60370" x2="70521" y2="56667"/>
                        <a14:foregroundMark x1="70521" y1="56667" x2="70000" y2="56481"/>
                        <a14:foregroundMark x1="47292" y1="84259" x2="47604" y2="82963"/>
                        <a14:foregroundMark x1="50000" y1="85741" x2="48542" y2="85000"/>
                        <a14:foregroundMark x1="52396" y1="83704" x2="51771" y2="87593"/>
                        <a14:foregroundMark x1="39688" y1="45556" x2="40104" y2="41481"/>
                        <a14:foregroundMark x1="40729" y1="40741" x2="37396" y2="32037"/>
                        <a14:foregroundMark x1="37396" y1="32037" x2="31979" y2="30741"/>
                        <a14:foregroundMark x1="36771" y1="30926" x2="32917" y2="30556"/>
                        <a14:foregroundMark x1="30729" y1="49074" x2="36146" y2="50370"/>
                        <a14:foregroundMark x1="36146" y1="50370" x2="39688" y2="47037"/>
                        <a14:foregroundMark x1="36146" y1="50185" x2="31354" y2="50000"/>
                        <a14:foregroundMark x1="35938" y1="50926" x2="32500" y2="50556"/>
                        <a14:foregroundMark x1="44167" y1="34815" x2="45208" y2="32222"/>
                        <a14:foregroundMark x1="48438" y1="47963" x2="44167" y2="40185"/>
                        <a14:foregroundMark x1="44167" y1="40185" x2="43958" y2="36667"/>
                        <a14:foregroundMark x1="23438" y1="68889" x2="28646" y2="76852"/>
                        <a14:foregroundMark x1="28646" y1="76852" x2="34167" y2="72963"/>
                        <a14:foregroundMark x1="34167" y1="72963" x2="35208" y2="63148"/>
                        <a14:foregroundMark x1="35208" y1="63148" x2="29583" y2="56667"/>
                        <a14:foregroundMark x1="29583" y1="56667" x2="26771" y2="56667"/>
                        <a14:foregroundMark x1="35417" y1="63889" x2="34479" y2="72222"/>
                        <a14:foregroundMark x1="23646" y1="69630" x2="27187" y2="77778"/>
                        <a14:foregroundMark x1="28229" y1="77222" x2="33854" y2="74630"/>
                        <a14:foregroundMark x1="33854" y1="74630" x2="34271" y2="74074"/>
                        <a14:foregroundMark x1="28021" y1="78148" x2="33542" y2="77593"/>
                        <a14:foregroundMark x1="38750" y1="48704" x2="42604" y2="58704"/>
                        <a14:foregroundMark x1="42604" y1="58704" x2="44063" y2="69444"/>
                        <a14:foregroundMark x1="44063" y1="69444" x2="43854" y2="73519"/>
                        <a14:foregroundMark x1="39271" y1="47963" x2="43125" y2="56296"/>
                        <a14:foregroundMark x1="43125" y1="56296" x2="44688" y2="71667"/>
                        <a14:foregroundMark x1="50000" y1="48704" x2="50104" y2="69630"/>
                        <a14:foregroundMark x1="50104" y1="69630" x2="50104" y2="70000"/>
                        <a14:foregroundMark x1="38958" y1="86852" x2="33646" y2="85926"/>
                        <a14:foregroundMark x1="33646" y1="85926" x2="29375" y2="80000"/>
                        <a14:foregroundMark x1="29375" y1="80000" x2="29479" y2="79259"/>
                        <a14:foregroundMark x1="29688" y1="77593" x2="29792" y2="82407"/>
                        <a14:foregroundMark x1="28958" y1="77222" x2="29688" y2="83889"/>
                        <a14:foregroundMark x1="30000" y1="83148" x2="35521" y2="87778"/>
                        <a14:foregroundMark x1="35521" y1="87778" x2="38333" y2="87593"/>
                        <a14:foregroundMark x1="38750" y1="86481" x2="34479" y2="85000"/>
                        <a14:foregroundMark x1="61042" y1="48148" x2="56875" y2="57778"/>
                        <a14:foregroundMark x1="56875" y1="57778" x2="55104" y2="68148"/>
                        <a14:foregroundMark x1="55104" y1="68148" x2="56354" y2="58519"/>
                        <a14:foregroundMark x1="56354" y1="58519" x2="60104" y2="50556"/>
                        <a14:foregroundMark x1="60104" y1="50556" x2="57500" y2="55185"/>
                        <a14:foregroundMark x1="56146" y1="73148" x2="56146" y2="66296"/>
                        <a14:foregroundMark x1="55729" y1="74630" x2="56146" y2="67778"/>
                        <a14:foregroundMark x1="55729" y1="71111" x2="55729" y2="68148"/>
                        <a14:foregroundMark x1="56354" y1="58519" x2="59688" y2="50370"/>
                        <a14:foregroundMark x1="59688" y1="50370" x2="60729" y2="48889"/>
                        <a14:foregroundMark x1="56354" y1="58889" x2="60729" y2="48889"/>
                        <a14:foregroundMark x1="60417" y1="48704" x2="55833" y2="58148"/>
                        <a14:foregroundMark x1="70313" y1="78704" x2="65729" y2="85741"/>
                        <a14:foregroundMark x1="65729" y1="85741" x2="60521" y2="87778"/>
                        <a14:foregroundMark x1="60521" y1="87778" x2="60313" y2="87407"/>
                        <a14:foregroundMark x1="61250" y1="86667" x2="65417" y2="86667"/>
                        <a14:foregroundMark x1="65938" y1="87037" x2="70521" y2="81296"/>
                        <a14:foregroundMark x1="70521" y1="81296" x2="70625" y2="79815"/>
                        <a14:foregroundMark x1="70625" y1="79444" x2="67188" y2="86111"/>
                        <a14:foregroundMark x1="69583" y1="84259" x2="65729" y2="87407"/>
                        <a14:foregroundMark x1="70625" y1="81852" x2="68229" y2="85000"/>
                        <a14:foregroundMark x1="64375" y1="85741" x2="59688" y2="86111"/>
                        <a14:foregroundMark x1="56250" y1="67593" x2="56979" y2="60556"/>
                        <a14:foregroundMark x1="56875" y1="55000" x2="60729" y2="47593"/>
                        <a14:foregroundMark x1="60729" y1="47593" x2="60729" y2="47593"/>
                        <a14:foregroundMark x1="39896" y1="48889" x2="43229" y2="55926"/>
                        <a14:foregroundMark x1="43229" y1="55926" x2="45000" y2="66852"/>
                        <a14:foregroundMark x1="45000" y1="66852" x2="44479" y2="73519"/>
                        <a14:foregroundMark x1="34792" y1="88519" x2="30000" y2="84815"/>
                        <a14:foregroundMark x1="30000" y1="84815" x2="31146" y2="84444"/>
                        <a14:foregroundMark x1="49688" y1="49074" x2="50000" y2="71111"/>
                        <a14:foregroundMark x1="38542" y1="86852" x2="41458" y2="77778"/>
                        <a14:foregroundMark x1="41458" y1="77778" x2="46875" y2="72222"/>
                        <a14:foregroundMark x1="46875" y1="72222" x2="52500" y2="69444"/>
                        <a14:foregroundMark x1="52500" y1="69444" x2="61354" y2="83519"/>
                        <a14:foregroundMark x1="61354" y1="83519" x2="58854" y2="93889"/>
                        <a14:foregroundMark x1="58854" y1="93889" x2="41354" y2="94444"/>
                        <a14:foregroundMark x1="41354" y1="94444" x2="38333" y2="86296"/>
                        <a14:foregroundMark x1="38333" y1="86296" x2="38438" y2="85556"/>
                        <a14:backgroundMark x1="25607" y1="40062" x2="25521" y2="43889"/>
                        <a14:backgroundMark x1="25625" y1="39275" x2="25615" y2="39715"/>
                        <a14:backgroundMark x1="25729" y1="34630" x2="25625" y2="39271"/>
                        <a14:backgroundMark x1="25521" y1="43889" x2="22917" y2="35741"/>
                        <a14:backgroundMark x1="22917" y1="35741" x2="24583" y2="39259"/>
                        <a14:backgroundMark x1="73460" y1="37876" x2="73750" y2="31111"/>
                        <a14:backgroundMark x1="73274" y1="42222" x2="73454" y2="38018"/>
                        <a14:backgroundMark x1="73194" y1="44093" x2="73274" y2="42222"/>
                        <a14:backgroundMark x1="72917" y1="50556" x2="73188" y2="44221"/>
                        <a14:backgroundMark x1="73750" y1="31111" x2="73750" y2="31111"/>
                        <a14:backgroundMark x1="73546" y1="37899" x2="73750" y2="31481"/>
                        <a14:backgroundMark x1="73408" y1="42222" x2="73541" y2="38037"/>
                        <a14:backgroundMark x1="73125" y1="51111" x2="73408" y2="42222"/>
                        <a14:backgroundMark x1="73750" y1="31481" x2="73750" y2="31481"/>
                      </a14:backgroundRemoval>
                    </a14:imgEffect>
                  </a14:imgLayer>
                </a14:imgProps>
              </a:ext>
            </a:extLst>
          </a:blip>
          <a:srcRect l="22046" t="24910" r="22479" b="4666"/>
          <a:stretch/>
        </p:blipFill>
        <p:spPr>
          <a:xfrm>
            <a:off x="5329569" y="2066803"/>
            <a:ext cx="3631475" cy="2593147"/>
          </a:xfrm>
          <a:prstGeom prst="rect">
            <a:avLst/>
          </a:prstGeom>
        </p:spPr>
      </p:pic>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7" name="Google Shape;2130;p37">
            <a:extLst>
              <a:ext uri="{FF2B5EF4-FFF2-40B4-BE49-F238E27FC236}">
                <a16:creationId xmlns:a16="http://schemas.microsoft.com/office/drawing/2014/main" id="{9191DE61-8E86-6C81-F53D-E208601E96A2}"/>
              </a:ext>
            </a:extLst>
          </p:cNvPr>
          <p:cNvGrpSpPr/>
          <p:nvPr/>
        </p:nvGrpSpPr>
        <p:grpSpPr>
          <a:xfrm>
            <a:off x="5138360" y="569699"/>
            <a:ext cx="635100" cy="734704"/>
            <a:chOff x="731647" y="3806675"/>
            <a:chExt cx="635100" cy="734704"/>
          </a:xfrm>
        </p:grpSpPr>
        <p:grpSp>
          <p:nvGrpSpPr>
            <p:cNvPr id="18" name="Google Shape;2131;p37">
              <a:extLst>
                <a:ext uri="{FF2B5EF4-FFF2-40B4-BE49-F238E27FC236}">
                  <a16:creationId xmlns:a16="http://schemas.microsoft.com/office/drawing/2014/main" id="{CCE14578-282B-137C-FA5F-E7070AE4509F}"/>
                </a:ext>
              </a:extLst>
            </p:cNvPr>
            <p:cNvGrpSpPr/>
            <p:nvPr/>
          </p:nvGrpSpPr>
          <p:grpSpPr>
            <a:xfrm>
              <a:off x="731647" y="3806675"/>
              <a:ext cx="635100" cy="635100"/>
              <a:chOff x="917231" y="3983097"/>
              <a:chExt cx="635100" cy="635100"/>
            </a:xfrm>
          </p:grpSpPr>
          <p:sp>
            <p:nvSpPr>
              <p:cNvPr id="23" name="Google Shape;2132;p37">
                <a:extLst>
                  <a:ext uri="{FF2B5EF4-FFF2-40B4-BE49-F238E27FC236}">
                    <a16:creationId xmlns:a16="http://schemas.microsoft.com/office/drawing/2014/main" id="{E80A3304-D4AF-6082-3240-1160727A5ADA}"/>
                  </a:ext>
                </a:extLst>
              </p:cNvPr>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33;p37">
                <a:extLst>
                  <a:ext uri="{FF2B5EF4-FFF2-40B4-BE49-F238E27FC236}">
                    <a16:creationId xmlns:a16="http://schemas.microsoft.com/office/drawing/2014/main" id="{1A343E8F-8CDB-96AC-6550-7E82F3405368}"/>
                  </a:ext>
                </a:extLst>
              </p:cNvPr>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134;p37">
              <a:extLst>
                <a:ext uri="{FF2B5EF4-FFF2-40B4-BE49-F238E27FC236}">
                  <a16:creationId xmlns:a16="http://schemas.microsoft.com/office/drawing/2014/main" id="{14311FF9-E3EC-6325-CC59-946CBC93D048}"/>
                </a:ext>
              </a:extLst>
            </p:cNvPr>
            <p:cNvGrpSpPr/>
            <p:nvPr/>
          </p:nvGrpSpPr>
          <p:grpSpPr>
            <a:xfrm>
              <a:off x="961679" y="4514379"/>
              <a:ext cx="175013" cy="27000"/>
              <a:chOff x="5662375" y="212375"/>
              <a:chExt cx="175013" cy="27000"/>
            </a:xfrm>
          </p:grpSpPr>
          <p:sp>
            <p:nvSpPr>
              <p:cNvPr id="20" name="Google Shape;2135;p37">
                <a:extLst>
                  <a:ext uri="{FF2B5EF4-FFF2-40B4-BE49-F238E27FC236}">
                    <a16:creationId xmlns:a16="http://schemas.microsoft.com/office/drawing/2014/main" id="{DDFC0FE7-8E3E-0EA5-C824-0D5C79F6DE61}"/>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 name="Google Shape;2136;p37">
                <a:extLst>
                  <a:ext uri="{FF2B5EF4-FFF2-40B4-BE49-F238E27FC236}">
                    <a16:creationId xmlns:a16="http://schemas.microsoft.com/office/drawing/2014/main" id="{A797B43D-345A-F98A-46F6-E5940BF318F5}"/>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 name="Google Shape;2137;p37">
                <a:extLst>
                  <a:ext uri="{FF2B5EF4-FFF2-40B4-BE49-F238E27FC236}">
                    <a16:creationId xmlns:a16="http://schemas.microsoft.com/office/drawing/2014/main" id="{ECACDB83-F715-6CF1-BD70-A980409C3BB2}"/>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5" name="Google Shape;2150;p37">
            <a:extLst>
              <a:ext uri="{FF2B5EF4-FFF2-40B4-BE49-F238E27FC236}">
                <a16:creationId xmlns:a16="http://schemas.microsoft.com/office/drawing/2014/main" id="{3B6E23D7-A5CF-CB1C-D7C6-6C79F8F767BC}"/>
              </a:ext>
            </a:extLst>
          </p:cNvPr>
          <p:cNvSpPr txBox="1">
            <a:spLocks/>
          </p:cNvSpPr>
          <p:nvPr/>
        </p:nvSpPr>
        <p:spPr>
          <a:xfrm>
            <a:off x="5220529" y="722376"/>
            <a:ext cx="457200"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000"/>
              <a:buFont typeface="Fjalla One"/>
              <a:buNone/>
              <a:defRPr sz="2000" b="0" i="0" u="none" strike="noStrike" cap="none">
                <a:solidFill>
                  <a:schemeClr val="lt1"/>
                </a:solidFill>
                <a:latin typeface="Fjalla One"/>
                <a:ea typeface="Fjalla One"/>
                <a:cs typeface="Fjalla One"/>
                <a:sym typeface="Fjalla One"/>
              </a:defRPr>
            </a:lvl9pPr>
          </a:lstStyle>
          <a:p>
            <a:r>
              <a:rPr lang="en" dirty="0"/>
              <a:t>05</a:t>
            </a:r>
          </a:p>
        </p:txBody>
      </p:sp>
      <p:sp>
        <p:nvSpPr>
          <p:cNvPr id="26" name="Google Shape;2145;p37">
            <a:extLst>
              <a:ext uri="{FF2B5EF4-FFF2-40B4-BE49-F238E27FC236}">
                <a16:creationId xmlns:a16="http://schemas.microsoft.com/office/drawing/2014/main" id="{2AA1443E-0EF4-492B-FD1F-570D2E6486EF}"/>
              </a:ext>
            </a:extLst>
          </p:cNvPr>
          <p:cNvSpPr txBox="1">
            <a:spLocks/>
          </p:cNvSpPr>
          <p:nvPr/>
        </p:nvSpPr>
        <p:spPr>
          <a:xfrm>
            <a:off x="6074630" y="462399"/>
            <a:ext cx="26151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nSpc>
                <a:spcPct val="115000"/>
              </a:lnSpc>
            </a:pPr>
            <a:r>
              <a:rPr lang="en-US" dirty="0"/>
              <a:t>Data Visualization</a:t>
            </a:r>
          </a:p>
        </p:txBody>
      </p:sp>
      <p:sp>
        <p:nvSpPr>
          <p:cNvPr id="27" name="Google Shape;2146;p37">
            <a:extLst>
              <a:ext uri="{FF2B5EF4-FFF2-40B4-BE49-F238E27FC236}">
                <a16:creationId xmlns:a16="http://schemas.microsoft.com/office/drawing/2014/main" id="{C22D8CB4-21A4-8E07-A540-C3047AD5FDBF}"/>
              </a:ext>
            </a:extLst>
          </p:cNvPr>
          <p:cNvSpPr txBox="1">
            <a:spLocks/>
          </p:cNvSpPr>
          <p:nvPr/>
        </p:nvSpPr>
        <p:spPr>
          <a:xfrm>
            <a:off x="6074630" y="723671"/>
            <a:ext cx="3042371" cy="1169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en-US" dirty="0"/>
              <a:t>It is the process of expressing data or information visually through visual elements like graphs, charts, diagrams, and maps.</a:t>
            </a:r>
          </a:p>
        </p:txBody>
      </p:sp>
    </p:spTree>
    <p:extLst>
      <p:ext uri="{BB962C8B-B14F-4D97-AF65-F5344CB8AC3E}">
        <p14:creationId xmlns:p14="http://schemas.microsoft.com/office/powerpoint/2010/main" val="34785710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869404" y="403876"/>
            <a:ext cx="5977024" cy="5645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Data Acquisition in Energy Efficieny</a:t>
            </a:r>
            <a:endParaRPr dirty="0"/>
          </a:p>
        </p:txBody>
      </p:sp>
      <p:sp>
        <p:nvSpPr>
          <p:cNvPr id="2225" name="Google Shape;2225;p41"/>
          <p:cNvSpPr txBox="1">
            <a:spLocks noGrp="1"/>
          </p:cNvSpPr>
          <p:nvPr>
            <p:ph type="subTitle" idx="1"/>
          </p:nvPr>
        </p:nvSpPr>
        <p:spPr>
          <a:xfrm>
            <a:off x="1709928" y="1545336"/>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Motion Sensor</a:t>
            </a:r>
            <a:endParaRPr dirty="0"/>
          </a:p>
        </p:txBody>
      </p:sp>
      <p:sp>
        <p:nvSpPr>
          <p:cNvPr id="2226" name="Google Shape;2226;p41"/>
          <p:cNvSpPr txBox="1">
            <a:spLocks noGrp="1"/>
          </p:cNvSpPr>
          <p:nvPr>
            <p:ph type="subTitle" idx="2"/>
          </p:nvPr>
        </p:nvSpPr>
        <p:spPr>
          <a:xfrm>
            <a:off x="1709928" y="1938528"/>
            <a:ext cx="1945200" cy="841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Motion Sensor </a:t>
            </a:r>
            <a:r>
              <a:rPr lang="en-US" sz="1600" dirty="0"/>
              <a:t>is used for occupancy-based relations.</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468111" y="1545336"/>
            <a:ext cx="2106963"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Temperature Sensor</a:t>
            </a:r>
            <a:endParaRPr dirty="0"/>
          </a:p>
        </p:txBody>
      </p:sp>
      <p:sp>
        <p:nvSpPr>
          <p:cNvPr id="2228" name="Google Shape;2228;p41"/>
          <p:cNvSpPr txBox="1">
            <a:spLocks noGrp="1"/>
          </p:cNvSpPr>
          <p:nvPr>
            <p:ph type="subTitle" idx="4"/>
          </p:nvPr>
        </p:nvSpPr>
        <p:spPr>
          <a:xfrm>
            <a:off x="5468112" y="1938528"/>
            <a:ext cx="1947600" cy="900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Barlow Semi Condensed"/>
                <a:ea typeface="Barlow Semi Condensed"/>
                <a:cs typeface="Barlow Semi Condensed"/>
                <a:sym typeface="Barlow Semi Condensed"/>
              </a:rPr>
              <a:t>Temperature Sensor is used for HVAC management.</a:t>
            </a:r>
          </a:p>
        </p:txBody>
      </p:sp>
      <p:sp>
        <p:nvSpPr>
          <p:cNvPr id="2229" name="Google Shape;2229;p41"/>
          <p:cNvSpPr txBox="1">
            <a:spLocks noGrp="1"/>
          </p:cNvSpPr>
          <p:nvPr>
            <p:ph type="subTitle" idx="5"/>
          </p:nvPr>
        </p:nvSpPr>
        <p:spPr>
          <a:xfrm>
            <a:off x="2825496" y="320040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Smart Meter</a:t>
            </a:r>
            <a:endParaRPr dirty="0"/>
          </a:p>
        </p:txBody>
      </p:sp>
      <p:sp>
        <p:nvSpPr>
          <p:cNvPr id="2230" name="Google Shape;2230;p41"/>
          <p:cNvSpPr txBox="1">
            <a:spLocks noGrp="1"/>
          </p:cNvSpPr>
          <p:nvPr>
            <p:ph type="subTitle" idx="6"/>
          </p:nvPr>
        </p:nvSpPr>
        <p:spPr>
          <a:xfrm>
            <a:off x="2825496" y="3593592"/>
            <a:ext cx="1945200" cy="8371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Smart Meter is used to collect real- time energy data.</a:t>
            </a:r>
            <a:endParaRPr dirty="0">
              <a:latin typeface="Barlow Semi Condensed"/>
              <a:ea typeface="Barlow Semi Condensed"/>
              <a:cs typeface="Barlow Semi Condensed"/>
              <a:sym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pic>
        <p:nvPicPr>
          <p:cNvPr id="7" name="Picture 6" descr="Several different electronic components">
            <a:extLst>
              <a:ext uri="{FF2B5EF4-FFF2-40B4-BE49-F238E27FC236}">
                <a16:creationId xmlns:a16="http://schemas.microsoft.com/office/drawing/2014/main" id="{C92E6486-05F8-C7A4-D7AE-430C4D0D6CD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68111" y="2838616"/>
            <a:ext cx="2724251" cy="2224612"/>
          </a:xfrm>
          <a:prstGeom prst="rect">
            <a:avLst/>
          </a:prstGeom>
        </p:spPr>
      </p:pic>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pic>
        <p:nvPicPr>
          <p:cNvPr id="3" name="Picture 2" descr="A building with a wifi signal">
            <a:extLst>
              <a:ext uri="{FF2B5EF4-FFF2-40B4-BE49-F238E27FC236}">
                <a16:creationId xmlns:a16="http://schemas.microsoft.com/office/drawing/2014/main" id="{2E5546FD-1DEE-81CB-FD62-F9143831A29B}"/>
              </a:ext>
            </a:extLst>
          </p:cNvPr>
          <p:cNvPicPr>
            <a:picLocks noChangeAspect="1"/>
          </p:cNvPicPr>
          <p:nvPr/>
        </p:nvPicPr>
        <p:blipFill>
          <a:blip r:embed="rId3"/>
          <a:stretch>
            <a:fillRect/>
          </a:stretch>
        </p:blipFill>
        <p:spPr>
          <a:xfrm>
            <a:off x="2807022" y="2482846"/>
            <a:ext cx="3761456" cy="2503314"/>
          </a:xfrm>
          <a:prstGeom prst="rect">
            <a:avLst/>
          </a:prstGeom>
        </p:spPr>
      </p:pic>
      <p:sp>
        <p:nvSpPr>
          <p:cNvPr id="2738" name="Google Shape;2738;p51"/>
          <p:cNvSpPr txBox="1">
            <a:spLocks noGrp="1"/>
          </p:cNvSpPr>
          <p:nvPr>
            <p:ph type="title"/>
          </p:nvPr>
        </p:nvSpPr>
        <p:spPr>
          <a:xfrm>
            <a:off x="2282182" y="290817"/>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 Data Transmission</a:t>
            </a:r>
            <a:endParaRPr dirty="0"/>
          </a:p>
        </p:txBody>
      </p:sp>
      <p:sp>
        <p:nvSpPr>
          <p:cNvPr id="2931" name="Google Shape;2931;p51"/>
          <p:cNvSpPr txBox="1">
            <a:spLocks noGrp="1"/>
          </p:cNvSpPr>
          <p:nvPr>
            <p:ph type="subTitle" idx="2"/>
          </p:nvPr>
        </p:nvSpPr>
        <p:spPr>
          <a:xfrm>
            <a:off x="3458403" y="1238439"/>
            <a:ext cx="2227194"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Functions of LoRaWAn</a:t>
            </a:r>
            <a:endParaRPr dirty="0"/>
          </a:p>
        </p:txBody>
      </p:sp>
      <p:sp>
        <p:nvSpPr>
          <p:cNvPr id="2932" name="Google Shape;2932;p51"/>
          <p:cNvSpPr txBox="1">
            <a:spLocks noGrp="1"/>
          </p:cNvSpPr>
          <p:nvPr>
            <p:ph type="subTitle" idx="1"/>
          </p:nvPr>
        </p:nvSpPr>
        <p:spPr>
          <a:xfrm>
            <a:off x="6232681" y="1819656"/>
            <a:ext cx="2040338" cy="35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Why LoRaWAN?</a:t>
            </a:r>
            <a:endParaRPr dirty="0"/>
          </a:p>
        </p:txBody>
      </p:sp>
      <p:sp>
        <p:nvSpPr>
          <p:cNvPr id="2933" name="Google Shape;2933;p51"/>
          <p:cNvSpPr txBox="1">
            <a:spLocks noGrp="1"/>
          </p:cNvSpPr>
          <p:nvPr>
            <p:ph type="subTitle" idx="3"/>
          </p:nvPr>
        </p:nvSpPr>
        <p:spPr>
          <a:xfrm>
            <a:off x="1289304" y="1819656"/>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LoRaWAN</a:t>
            </a:r>
            <a:endParaRPr dirty="0"/>
          </a:p>
        </p:txBody>
      </p:sp>
      <p:sp>
        <p:nvSpPr>
          <p:cNvPr id="2934" name="Google Shape;2934;p51"/>
          <p:cNvSpPr txBox="1">
            <a:spLocks noGrp="1"/>
          </p:cNvSpPr>
          <p:nvPr>
            <p:ph type="subTitle" idx="4"/>
          </p:nvPr>
        </p:nvSpPr>
        <p:spPr>
          <a:xfrm>
            <a:off x="5819652" y="2224378"/>
            <a:ext cx="3362992" cy="148264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Barlow Semi Condensed"/>
                <a:ea typeface="Barlow Semi Condensed"/>
                <a:cs typeface="Barlow Semi Condensed"/>
                <a:sym typeface="Barlow Semi Condensed"/>
              </a:rPr>
              <a:t>Due to its long-range coverage, low-power operation, and cost-effectiveness, makes it suitable for applications like smart cities, industrial IoT, and environmental monitoring.</a:t>
            </a:r>
            <a:endParaRPr dirty="0">
              <a:latin typeface="Barlow Semi Condensed"/>
              <a:ea typeface="Barlow Semi Condensed"/>
              <a:cs typeface="Barlow Semi Condensed"/>
              <a:sym typeface="Barlow Semi Condensed"/>
            </a:endParaRPr>
          </a:p>
        </p:txBody>
      </p:sp>
      <p:sp>
        <p:nvSpPr>
          <p:cNvPr id="2935" name="Google Shape;2935;p51"/>
          <p:cNvSpPr txBox="1">
            <a:spLocks noGrp="1"/>
          </p:cNvSpPr>
          <p:nvPr>
            <p:ph type="subTitle" idx="5"/>
          </p:nvPr>
        </p:nvSpPr>
        <p:spPr>
          <a:xfrm>
            <a:off x="3555848" y="1581912"/>
            <a:ext cx="2263804" cy="11174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enable long-range, low-power wireless communication for IoT devices.</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733946" y="2176356"/>
            <a:ext cx="2757824" cy="120144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latin typeface="Barlow Semi Condensed"/>
                <a:ea typeface="Barlow Semi Condensed"/>
                <a:cs typeface="Barlow Semi Condensed"/>
                <a:sym typeface="Barlow Semi Condensed"/>
              </a:rPr>
              <a:t>LoRaWAN</a:t>
            </a:r>
            <a:r>
              <a:rPr lang="en-US" dirty="0">
                <a:latin typeface="Barlow Semi Condensed"/>
                <a:ea typeface="Barlow Semi Condensed"/>
                <a:cs typeface="Barlow Semi Condensed"/>
                <a:sym typeface="Barlow Semi Condensed"/>
              </a:rPr>
              <a:t> is a low-power, long-range wireless communication system used to transfer data in applications.</a:t>
            </a:r>
            <a:endParaRPr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2021644" y="1725712"/>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6949194" y="1725699"/>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654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00">
        <p159:morph option="byObject"/>
      </p:transition>
    </mc:Choice>
    <mc:Fallback xmlns="">
      <p:transition spd="slow">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1835</TotalTime>
  <Words>779</Words>
  <Application>Microsoft Office PowerPoint</Application>
  <PresentationFormat>On-screen Show (16:9)</PresentationFormat>
  <Paragraphs>117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Fjalla One</vt:lpstr>
      <vt:lpstr>Roboto Condensed Light</vt:lpstr>
      <vt:lpstr>Barlow Semi Condensed</vt:lpstr>
      <vt:lpstr>Abel</vt:lpstr>
      <vt:lpstr>Arial</vt:lpstr>
      <vt:lpstr>Barlow Semi Condensed Medium</vt:lpstr>
      <vt:lpstr>Technology Consulting by Slidesgo</vt:lpstr>
      <vt:lpstr>— Amory Lovins</vt:lpstr>
      <vt:lpstr>Energy Efficiency  in IoT</vt:lpstr>
      <vt:lpstr>Acknowledgement</vt:lpstr>
      <vt:lpstr>Table of Contents</vt:lpstr>
      <vt:lpstr>Introduction </vt:lpstr>
      <vt:lpstr>Major Components of IoT Ecosytem</vt:lpstr>
      <vt:lpstr>How Does IoT Work?</vt:lpstr>
      <vt:lpstr>1. Data Acquisition in Energy Efficieny</vt:lpstr>
      <vt:lpstr>2. Data Transmission</vt:lpstr>
      <vt:lpstr>3. Data Processing and Management</vt:lpstr>
      <vt:lpstr>4. Data Analytics</vt:lpstr>
      <vt:lpstr>5. Data Visualization </vt:lpstr>
      <vt:lpstr>Benefits of IoT in Energy Efficiency</vt:lpstr>
      <vt:lpstr>Security</vt:lpstr>
      <vt:lpstr>Case Study Example: Smart Home</vt:lpstr>
      <vt:lpstr>Future Prospects of  Energy Efficiency in IoT</vt:lpstr>
      <vt:lpstr>Conclusion</vt:lpstr>
      <vt:lpstr>Any 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Sanjay Shah</dc:creator>
  <cp:lastModifiedBy>Sanjay Shah</cp:lastModifiedBy>
  <cp:revision>143</cp:revision>
  <dcterms:modified xsi:type="dcterms:W3CDTF">2024-01-06T14:05:43Z</dcterms:modified>
</cp:coreProperties>
</file>